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9" r:id="rId3"/>
    <p:sldId id="260" r:id="rId4"/>
    <p:sldId id="261" r:id="rId5"/>
    <p:sldId id="262" r:id="rId6"/>
    <p:sldId id="263" r:id="rId7"/>
    <p:sldId id="264" r:id="rId8"/>
    <p:sldId id="265" r:id="rId9"/>
    <p:sldId id="267" r:id="rId10"/>
    <p:sldId id="269" r:id="rId11"/>
    <p:sldId id="270" r:id="rId12"/>
    <p:sldId id="271" r:id="rId13"/>
    <p:sldId id="272" r:id="rId14"/>
    <p:sldId id="274" r:id="rId15"/>
    <p:sldId id="276" r:id="rId16"/>
    <p:sldId id="281" r:id="rId17"/>
    <p:sldId id="283" r:id="rId18"/>
    <p:sldId id="284" r:id="rId19"/>
    <p:sldId id="285" r:id="rId20"/>
    <p:sldId id="290" r:id="rId21"/>
    <p:sldId id="292" r:id="rId22"/>
    <p:sldId id="293" r:id="rId23"/>
    <p:sldId id="294" r:id="rId24"/>
    <p:sldId id="295" r:id="rId25"/>
    <p:sldId id="296" r:id="rId26"/>
    <p:sldId id="297" r:id="rId27"/>
    <p:sldId id="298" r:id="rId28"/>
    <p:sldId id="341" r:id="rId29"/>
  </p:sldIdLst>
  <p:sldSz cx="12992100" cy="9753600"/>
  <p:notesSz cx="6858000" cy="9144000"/>
  <p:embeddedFontLst>
    <p:embeddedFont>
      <p:font typeface="Arab Times" panose="02010600030101010101" charset="-78"/>
      <p:regular r:id="rId31"/>
    </p:embeddedFont>
    <p:embeddedFont>
      <p:font typeface="Arial Bold" panose="020B0704020202020204" pitchFamily="34" charset="0"/>
      <p:bold r:id="rId32"/>
    </p:embeddedFont>
    <p:embeddedFont>
      <p:font typeface="Arial Bold Italics" panose="02010600030101010101" charset="0"/>
      <p:boldItalic r:id="rId33"/>
    </p:embeddedFont>
    <p:embeddedFont>
      <p:font typeface="Arimo" panose="02010600030101010101" charset="0"/>
      <p:regular r:id="rId34"/>
    </p:embeddedFont>
    <p:embeddedFont>
      <p:font typeface="IBM Plex Sans 1" panose="02010600030101010101" charset="0"/>
      <p:regular r:id="rId35"/>
    </p:embeddedFont>
    <p:embeddedFont>
      <p:font typeface="IBM Plex Sans 1 Bold" panose="02010600030101010101" charset="0"/>
      <p:bold r:id="rId36"/>
    </p:embeddedFont>
    <p:embeddedFont>
      <p:font typeface="IBM Plex Sans 1 Italics" panose="02010600030101010101" charset="0"/>
      <p:italic r:id="rId37"/>
    </p:embeddedFont>
    <p:embeddedFont>
      <p:font typeface="IBM Plex Sans Condensed" panose="020B0506050203000203" pitchFamily="34" charset="0"/>
      <p:regular r:id="rId38"/>
      <p:bold r:id="rId39"/>
    </p:embeddedFont>
    <p:embeddedFont>
      <p:font typeface="IBM Plex Sans Condensed Bold" panose="020B0806050203000203" charset="0"/>
      <p:bold r:id="rId40"/>
    </p:embeddedFont>
    <p:embeddedFont>
      <p:font typeface="仿宋" panose="02010609060101010101" pitchFamily="49" charset="-12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2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74" d="100"/>
          <a:sy n="74" d="100"/>
        </p:scale>
        <p:origin x="1248" y="48"/>
      </p:cViewPr>
      <p:guideLst>
        <p:guide orient="horz" pos="2118"/>
        <p:guide pos="29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2025/6/24</a:t>
            </a:fld>
            <a:endParaRPr lang="zh-CN" altLang="en-US"/>
          </a:p>
        </p:txBody>
      </p:sp>
      <p:sp>
        <p:nvSpPr>
          <p:cNvPr id="4" name="幻灯片图像占位符 3"/>
          <p:cNvSpPr>
            <a:spLocks noGrp="1" noRot="1" noChangeAspect="1"/>
          </p:cNvSpPr>
          <p:nvPr>
            <p:ph type="sldImg" idx="2"/>
          </p:nvPr>
        </p:nvSpPr>
        <p:spPr>
          <a:xfrm>
            <a:off x="1373609" y="1143000"/>
            <a:ext cx="4110782"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Lime</a:t>
            </a:r>
            <a:r>
              <a:rPr lang="zh-CN" altLang="en-US"/>
              <a:t>：对某个需要解释的单个预测实例，在其邻域生成一批</a:t>
            </a:r>
            <a:r>
              <a:rPr lang="en-US" altLang="zh-CN"/>
              <a:t>“</a:t>
            </a:r>
            <a:r>
              <a:rPr lang="zh-CN" altLang="en-US"/>
              <a:t>相似样本</a:t>
            </a:r>
            <a:r>
              <a:rPr lang="en-US" altLang="zh-CN"/>
              <a:t>”</a:t>
            </a:r>
            <a:r>
              <a:rPr lang="zh-CN" altLang="en-US"/>
              <a:t>，并用原始模型（黑箱模型）来预测这些样本的结果。接着，训练一个简单的可解释模型（如线性模型或决策树）去逼近黑箱模型在该局部邻域的预测，从而得出对该实例的</a:t>
            </a:r>
            <a:r>
              <a:rPr lang="en-US" altLang="zh-CN"/>
              <a:t>“</a:t>
            </a:r>
            <a:r>
              <a:rPr lang="zh-CN" altLang="en-US"/>
              <a:t>局部解释</a:t>
            </a:r>
            <a:r>
              <a:rPr lang="en-US" altLang="zh-CN"/>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Competence</a:t>
            </a:r>
            <a:r>
              <a:rPr lang="zh-CN" altLang="en-US"/>
              <a:t>（能力）</a:t>
            </a:r>
            <a:endParaRPr lang="en-US" altLang="zh-CN"/>
          </a:p>
          <a:p>
            <a:r>
              <a:rPr lang="en-US" altLang="zh-CN"/>
              <a:t>AI</a:t>
            </a:r>
            <a:r>
              <a:rPr lang="zh-CN" altLang="en-US"/>
              <a:t>系统在执行任务时需要有足够的准确性和可靠性。只有在能解释其决策过程和依据的情况下，才能判断系统的能力是否达标，是否适用于当前场景。</a:t>
            </a:r>
          </a:p>
          <a:p>
            <a:r>
              <a:rPr lang="en-US" altLang="zh-CN"/>
              <a:t>Fairness</a:t>
            </a:r>
            <a:r>
              <a:rPr lang="zh-CN" altLang="en-US"/>
              <a:t>（公平）</a:t>
            </a:r>
            <a:endParaRPr lang="en-US" altLang="zh-CN"/>
          </a:p>
          <a:p>
            <a:r>
              <a:rPr lang="zh-CN" altLang="en-US"/>
              <a:t>解释性可以帮助我们发现模型是否对某些群体存在偏见或歧视。如果一个模型不可解释，就很难及时发现和纠正潜在的偏见。</a:t>
            </a:r>
          </a:p>
          <a:p>
            <a:r>
              <a:rPr lang="en-US" altLang="zh-CN"/>
              <a:t>Safety</a:t>
            </a:r>
            <a:r>
              <a:rPr lang="zh-CN" altLang="en-US"/>
              <a:t>（安全）</a:t>
            </a:r>
            <a:endParaRPr lang="en-US" altLang="zh-CN"/>
          </a:p>
          <a:p>
            <a:r>
              <a:rPr lang="zh-CN" altLang="en-US"/>
              <a:t>对</a:t>
            </a:r>
            <a:r>
              <a:rPr lang="en-US" altLang="zh-CN"/>
              <a:t>AI</a:t>
            </a:r>
            <a:r>
              <a:rPr lang="zh-CN" altLang="en-US"/>
              <a:t>系统的决策过程有清晰的解释，有助于识别潜在的风险点，及时干预或修正，保证系统的安全性，避免对人类或社会造成危害。</a:t>
            </a:r>
          </a:p>
          <a:p>
            <a:r>
              <a:rPr lang="en-US" altLang="zh-CN"/>
              <a:t>Usability</a:t>
            </a:r>
            <a:r>
              <a:rPr lang="zh-CN" altLang="en-US"/>
              <a:t>（可用性）</a:t>
            </a:r>
            <a:endParaRPr lang="en-US" altLang="zh-CN"/>
          </a:p>
          <a:p>
            <a:r>
              <a:rPr lang="zh-CN" altLang="en-US"/>
              <a:t>解释性提升了用户对</a:t>
            </a:r>
            <a:r>
              <a:rPr lang="en-US" altLang="zh-CN"/>
              <a:t>AI</a:t>
            </a:r>
            <a:r>
              <a:rPr lang="zh-CN" altLang="en-US"/>
              <a:t>系统的信任度和可控度，使其更容易被实际使用和接受。若用户不理解系统的决策机制，往往会在关键场景下质疑或拒绝使用。</a:t>
            </a:r>
          </a:p>
          <a:p>
            <a:r>
              <a:rPr lang="en-US" altLang="zh-CN"/>
              <a:t>Human-AI collaboration</a:t>
            </a:r>
            <a:r>
              <a:rPr lang="zh-CN" altLang="en-US"/>
              <a:t>（人机协作）</a:t>
            </a:r>
            <a:endParaRPr lang="en-US" altLang="zh-CN"/>
          </a:p>
          <a:p>
            <a:r>
              <a:rPr lang="zh-CN" altLang="en-US"/>
              <a:t>当人类理解</a:t>
            </a:r>
            <a:r>
              <a:rPr lang="en-US" altLang="zh-CN"/>
              <a:t>AI</a:t>
            </a:r>
            <a:r>
              <a:rPr lang="zh-CN" altLang="en-US"/>
              <a:t>的决策逻辑时，才能更有效地与之协作，充分利用</a:t>
            </a:r>
            <a:r>
              <a:rPr lang="en-US" altLang="zh-CN"/>
              <a:t>AI</a:t>
            </a:r>
            <a:r>
              <a:rPr lang="zh-CN" altLang="en-US"/>
              <a:t>的优势，同时在必要时做出人工干预或补充判断。</a:t>
            </a:r>
          </a:p>
          <a:p>
            <a:r>
              <a:rPr lang="en-US" altLang="zh-CN"/>
              <a:t>Accountability</a:t>
            </a:r>
            <a:r>
              <a:rPr lang="zh-CN" altLang="en-US"/>
              <a:t>（可问责性）</a:t>
            </a:r>
            <a:endParaRPr lang="en-US" altLang="zh-CN"/>
          </a:p>
          <a:p>
            <a:r>
              <a:rPr lang="zh-CN" altLang="en-US"/>
              <a:t>在监管或法律层面，</a:t>
            </a:r>
            <a:r>
              <a:rPr lang="en-US" altLang="zh-CN"/>
              <a:t>AI</a:t>
            </a:r>
            <a:r>
              <a:rPr lang="zh-CN" altLang="en-US"/>
              <a:t>决策往往需要可追溯、可审计。可解释性能够帮助明确责任归属，回答</a:t>
            </a:r>
            <a:r>
              <a:rPr lang="en-US" altLang="zh-CN"/>
              <a:t>“</a:t>
            </a:r>
            <a:r>
              <a:rPr lang="zh-CN" altLang="en-US"/>
              <a:t>为什么做出某个决定</a:t>
            </a:r>
            <a:r>
              <a:rPr lang="en-US" altLang="zh-CN"/>
              <a:t>”</a:t>
            </a:r>
            <a:r>
              <a:rPr lang="zh-CN" altLang="en-US"/>
              <a:t>，从而支持合规和问责。</a:t>
            </a:r>
          </a:p>
          <a:p>
            <a:r>
              <a:rPr lang="en-US" altLang="zh-CN"/>
              <a:t>Privacy</a:t>
            </a:r>
            <a:r>
              <a:rPr lang="zh-CN" altLang="en-US"/>
              <a:t>（隐私）</a:t>
            </a:r>
            <a:endParaRPr lang="en-US" altLang="zh-CN"/>
          </a:p>
          <a:p>
            <a:r>
              <a:rPr lang="zh-CN" altLang="en-US"/>
              <a:t>在很多情况下，对模型的解释还涉及其对个人信息的使用方式。可解释模型有助于更好地理解模型是否合理且合法地使用了隐私数据，进而保护用户隐私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案例：被告</a:t>
            </a:r>
            <a:r>
              <a:rPr lang="en-US" altLang="zh-CN"/>
              <a:t> Iliana</a:t>
            </a:r>
          </a:p>
          <a:p>
            <a:r>
              <a:rPr lang="zh-CN" altLang="en-US"/>
              <a:t>特征：种族（非裔）、年龄、此前的轻罪</a:t>
            </a:r>
            <a:r>
              <a:rPr lang="en-US" altLang="zh-CN"/>
              <a:t>/</a:t>
            </a:r>
            <a:r>
              <a:rPr lang="zh-CN" altLang="en-US"/>
              <a:t>重罪次数、青少年时期的犯罪记录等。</a:t>
            </a:r>
          </a:p>
          <a:p>
            <a:r>
              <a:rPr lang="zh-CN" altLang="en-US"/>
              <a:t>模型预测：她</a:t>
            </a:r>
            <a:r>
              <a:rPr lang="en-US" altLang="zh-CN"/>
              <a:t>“</a:t>
            </a:r>
            <a:r>
              <a:rPr lang="zh-CN" altLang="en-US"/>
              <a:t>很可能再次犯罪</a:t>
            </a:r>
            <a:r>
              <a:rPr lang="en-US" altLang="zh-CN"/>
              <a:t>”</a:t>
            </a:r>
            <a:r>
              <a:rPr lang="zh-CN" altLang="en-US"/>
              <a:t>。</a:t>
            </a:r>
          </a:p>
          <a:p>
            <a:r>
              <a:rPr lang="zh-CN" altLang="en-US"/>
              <a:t>对比</a:t>
            </a:r>
            <a:r>
              <a:rPr lang="en-US" altLang="zh-CN"/>
              <a:t>/</a:t>
            </a:r>
            <a:r>
              <a:rPr lang="zh-CN" altLang="en-US"/>
              <a:t>反事实（</a:t>
            </a:r>
            <a:r>
              <a:rPr lang="en-US" altLang="zh-CN"/>
              <a:t>Contrastive</a:t>
            </a:r>
            <a:r>
              <a:rPr lang="zh-CN" altLang="en-US"/>
              <a:t>）</a:t>
            </a:r>
          </a:p>
          <a:p>
            <a:r>
              <a:rPr lang="zh-CN" altLang="en-US"/>
              <a:t>例如，如果将</a:t>
            </a:r>
            <a:r>
              <a:rPr lang="en-US" altLang="zh-CN"/>
              <a:t>“Iliana </a:t>
            </a:r>
            <a:r>
              <a:rPr lang="zh-CN" altLang="en-US"/>
              <a:t>的种族</a:t>
            </a:r>
            <a:r>
              <a:rPr lang="en-US" altLang="zh-CN"/>
              <a:t>”</a:t>
            </a:r>
            <a:r>
              <a:rPr lang="zh-CN" altLang="en-US"/>
              <a:t>从</a:t>
            </a:r>
            <a:r>
              <a:rPr lang="en-US" altLang="zh-CN"/>
              <a:t>“</a:t>
            </a:r>
            <a:r>
              <a:rPr lang="zh-CN" altLang="en-US"/>
              <a:t>非裔</a:t>
            </a:r>
            <a:r>
              <a:rPr lang="en-US" altLang="zh-CN"/>
              <a:t>”</a:t>
            </a:r>
            <a:r>
              <a:rPr lang="zh-CN" altLang="en-US"/>
              <a:t>改成</a:t>
            </a:r>
            <a:r>
              <a:rPr lang="en-US" altLang="zh-CN"/>
              <a:t>“</a:t>
            </a:r>
            <a:r>
              <a:rPr lang="zh-CN" altLang="en-US"/>
              <a:t>白人</a:t>
            </a:r>
            <a:r>
              <a:rPr lang="en-US" altLang="zh-CN"/>
              <a:t>”</a:t>
            </a:r>
            <a:r>
              <a:rPr lang="zh-CN" altLang="en-US"/>
              <a:t>，模型会不会给出</a:t>
            </a:r>
            <a:r>
              <a:rPr lang="en-US" altLang="zh-CN"/>
              <a:t>“</a:t>
            </a:r>
            <a:r>
              <a:rPr lang="zh-CN" altLang="en-US"/>
              <a:t>不会再次犯罪</a:t>
            </a:r>
            <a:r>
              <a:rPr lang="en-US" altLang="zh-CN"/>
              <a:t>”</a:t>
            </a:r>
            <a:r>
              <a:rPr lang="zh-CN" altLang="en-US"/>
              <a:t>的结果？</a:t>
            </a:r>
          </a:p>
          <a:p>
            <a:r>
              <a:rPr lang="zh-CN" altLang="en-US"/>
              <a:t>或者如果将她的年龄从</a:t>
            </a:r>
            <a:r>
              <a:rPr lang="en-US" altLang="zh-CN"/>
              <a:t> 39 </a:t>
            </a:r>
            <a:r>
              <a:rPr lang="zh-CN" altLang="en-US"/>
              <a:t>岁改为更大（如</a:t>
            </a:r>
            <a:r>
              <a:rPr lang="en-US" altLang="zh-CN"/>
              <a:t> &gt; 39</a:t>
            </a:r>
            <a:r>
              <a:rPr lang="zh-CN" altLang="en-US"/>
              <a:t>），模型是否就预测她</a:t>
            </a:r>
            <a:r>
              <a:rPr lang="en-US" altLang="zh-CN"/>
              <a:t>“</a:t>
            </a:r>
            <a:r>
              <a:rPr lang="zh-CN" altLang="en-US"/>
              <a:t>不会再次犯罪</a:t>
            </a:r>
            <a:r>
              <a:rPr lang="en-US" altLang="zh-CN"/>
              <a:t>”</a:t>
            </a:r>
            <a:r>
              <a:rPr lang="zh-CN" altLang="en-US"/>
              <a:t>？</a:t>
            </a:r>
          </a:p>
          <a:p>
            <a:r>
              <a:rPr lang="zh-CN" altLang="en-US"/>
              <a:t>这些</a:t>
            </a:r>
            <a:r>
              <a:rPr lang="en-US" altLang="zh-CN"/>
              <a:t>“</a:t>
            </a:r>
            <a:r>
              <a:rPr lang="zh-CN" altLang="en-US"/>
              <a:t>假设性改变</a:t>
            </a:r>
            <a:r>
              <a:rPr lang="en-US" altLang="zh-CN"/>
              <a:t>”</a:t>
            </a:r>
            <a:r>
              <a:rPr lang="zh-CN" altLang="en-US"/>
              <a:t>若能明显改变预测结果，就说明模型的决策对这些特征非常敏感，从而可能暗示了歧视（尤其当这些特征是受保护属性，如种族、性别等）。</a:t>
            </a:r>
          </a:p>
          <a:p>
            <a:r>
              <a:rPr lang="zh-CN" altLang="en-US"/>
              <a:t>特征重要性（</a:t>
            </a:r>
            <a:r>
              <a:rPr lang="en-US" altLang="zh-CN"/>
              <a:t>Feature importance</a:t>
            </a:r>
            <a:r>
              <a:rPr lang="zh-CN" altLang="en-US"/>
              <a:t>）</a:t>
            </a:r>
          </a:p>
          <a:p>
            <a:r>
              <a:rPr lang="zh-CN" altLang="en-US"/>
              <a:t>通过查看特征重要性，我们可以知道模型在做</a:t>
            </a:r>
            <a:r>
              <a:rPr lang="en-US" altLang="zh-CN"/>
              <a:t>“</a:t>
            </a:r>
            <a:r>
              <a:rPr lang="zh-CN" altLang="en-US"/>
              <a:t>是否会再次犯罪</a:t>
            </a:r>
            <a:r>
              <a:rPr lang="en-US" altLang="zh-CN"/>
              <a:t>”</a:t>
            </a:r>
            <a:r>
              <a:rPr lang="zh-CN" altLang="en-US"/>
              <a:t>的预测时，对种族、年龄、过往犯罪记录等特征的依赖程度。</a:t>
            </a:r>
          </a:p>
          <a:p>
            <a:r>
              <a:rPr lang="zh-CN" altLang="en-US"/>
              <a:t>若模型在相似条件下对种族赋予了过高权重，或其重要性远超合理水平，就可能存在歧视性风险。</a:t>
            </a:r>
          </a:p>
          <a:p>
            <a:r>
              <a:rPr lang="zh-CN" altLang="en-US"/>
              <a:t>数据分布（</a:t>
            </a:r>
            <a:r>
              <a:rPr lang="en-US" altLang="zh-CN"/>
              <a:t>Data distribution</a:t>
            </a:r>
            <a:r>
              <a:rPr lang="zh-CN" altLang="en-US"/>
              <a:t>）</a:t>
            </a:r>
          </a:p>
          <a:p>
            <a:r>
              <a:rPr lang="zh-CN" altLang="en-US"/>
              <a:t>这里强调训练集中不同群体的比例、特征分布、再犯率等指标。例如，非裔和白人的数据量或再犯率在样本中是否平衡。</a:t>
            </a:r>
          </a:p>
          <a:p>
            <a:r>
              <a:rPr lang="zh-CN" altLang="en-US"/>
              <a:t>如果某群体在训练集中占比较少，或者其真实标签分布与另一个群体差异很大，模型可能在推断时对某些群体表现更差。</a:t>
            </a:r>
          </a:p>
          <a:p>
            <a:r>
              <a:rPr lang="zh-CN" altLang="en-US"/>
              <a:t>基于示例的解释（</a:t>
            </a:r>
            <a:r>
              <a:rPr lang="en-US" altLang="zh-CN"/>
              <a:t>Example-based</a:t>
            </a:r>
            <a:r>
              <a:rPr lang="zh-CN" altLang="en-US"/>
              <a:t>）</a:t>
            </a:r>
          </a:p>
          <a:p>
            <a:r>
              <a:rPr lang="zh-CN" altLang="en-US"/>
              <a:t>可以从全局角度看不同群体的预测结果、错误率、误报</a:t>
            </a:r>
            <a:r>
              <a:rPr lang="en-US" altLang="zh-CN"/>
              <a:t>/</a:t>
            </a:r>
            <a:r>
              <a:rPr lang="zh-CN" altLang="en-US"/>
              <a:t>漏报率等。</a:t>
            </a:r>
          </a:p>
          <a:p>
            <a:r>
              <a:rPr lang="zh-CN" altLang="en-US"/>
              <a:t>如果模型对某个群体的误报率或误拒率特别高，就表明存在群体层面的潜在歧视。</a:t>
            </a:r>
          </a:p>
          <a:p>
            <a:r>
              <a:rPr lang="zh-CN" altLang="en-US"/>
              <a:t>解释整个模型（</a:t>
            </a:r>
            <a:r>
              <a:rPr lang="en-US" altLang="zh-CN"/>
              <a:t>Explain the model</a:t>
            </a:r>
            <a:r>
              <a:rPr lang="zh-CN" altLang="en-US"/>
              <a:t>）</a:t>
            </a:r>
          </a:p>
          <a:p>
            <a:r>
              <a:rPr lang="zh-CN" altLang="en-US"/>
              <a:t>通过全局解释（如可视化决策边界、特征重要性排名、模型规则等），来评估模型在不同人群间是否存在系统性不公平。</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如果系统仅仅告诉用户</a:t>
            </a:r>
            <a:r>
              <a:rPr lang="en-US" altLang="zh-CN"/>
              <a:t>“</a:t>
            </a:r>
            <a:r>
              <a:rPr lang="zh-CN" altLang="en-US"/>
              <a:t>会晚点</a:t>
            </a:r>
            <a:r>
              <a:rPr lang="en-US" altLang="zh-CN"/>
              <a:t>”</a:t>
            </a:r>
            <a:r>
              <a:rPr lang="zh-CN" altLang="en-US"/>
              <a:t>，却不解释为什么，用户就无法判断下一步要怎么做。</a:t>
            </a:r>
          </a:p>
          <a:p>
            <a:r>
              <a:rPr lang="zh-CN" altLang="en-US"/>
              <a:t>有了可解释性，用户可以针对具体原因决定最有效的干预措施：是否需要紧急更换供应商？</a:t>
            </a:r>
          </a:p>
          <a:p>
            <a:r>
              <a:rPr lang="zh-CN" altLang="en-US"/>
              <a:t>是否要加速物流或协调仓储？</a:t>
            </a:r>
          </a:p>
          <a:p>
            <a:r>
              <a:rPr lang="zh-CN" altLang="en-US"/>
              <a:t>还是干脆</a:t>
            </a:r>
            <a:r>
              <a:rPr lang="en-US" altLang="zh-CN"/>
              <a:t>“</a:t>
            </a:r>
            <a:r>
              <a:rPr lang="zh-CN" altLang="en-US"/>
              <a:t>无能为力</a:t>
            </a:r>
            <a:r>
              <a:rPr lang="en-US" altLang="zh-CN"/>
              <a:t>”</a:t>
            </a:r>
            <a:r>
              <a:rPr lang="zh-CN" altLang="en-US"/>
              <a:t>，只能接受延迟并尽早通知客户？</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x360.mybluemix.ne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github.com/IBM/AIX360/blob/master/aix360/algorithms/rbm/BRCG.py" TargetMode="External"/><Relationship Id="rId4" Type="http://schemas.openxmlformats.org/officeDocument/2006/relationships/hyperlink" Target="https://github.com/IBM/AIX360/blob/master/aix360/algorithms/rbm/GLRM.p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ommunity.fico.com/s/explainable-machine-learning-challenge?tabset-3158a=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https://christophm.github.io/interpretable-ml-book/"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github.com/Trusted-AI/AIX360/blob/master/aix360/algorithms/contrastive/CEM.p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hyperlink" Target="https://arxiv.org/abs/2104.04375" TargetMode="Externa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arxiv.org/abs/1901.07694" TargetMode="Externa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arxiv.org/abs/2001.02478"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282913" y="3390128"/>
            <a:ext cx="10647759" cy="915035"/>
          </a:xfrm>
          <a:prstGeom prst="rect">
            <a:avLst/>
          </a:prstGeom>
        </p:spPr>
        <p:txBody>
          <a:bodyPr lIns="0" tIns="0" rIns="0" bIns="0" rtlCol="0" anchor="t">
            <a:spAutoFit/>
          </a:bodyPr>
          <a:lstStyle/>
          <a:p>
            <a:pPr algn="l">
              <a:lnSpc>
                <a:spcPts val="7140"/>
              </a:lnSpc>
            </a:pPr>
            <a:r>
              <a:rPr lang="en-US" altLang="zh-CN" sz="5100">
                <a:solidFill>
                  <a:srgbClr val="B51700"/>
                </a:solidFill>
                <a:latin typeface="Arimo" panose="020B0604020202020204"/>
                <a:ea typeface="宋体" panose="02010600030101010101" pitchFamily="2" charset="-122"/>
                <a:cs typeface="Arimo" panose="020B0604020202020204"/>
                <a:sym typeface="Arimo" panose="020B0604020202020204"/>
              </a:rPr>
              <a:t>      </a:t>
            </a:r>
            <a:r>
              <a:rPr lang="zh-CN" altLang="en-US" sz="5100" b="1">
                <a:solidFill>
                  <a:srgbClr val="B51700"/>
                </a:solidFill>
                <a:latin typeface="仿宋" panose="02010609060101010101" charset="-122"/>
                <a:ea typeface="仿宋" panose="02010609060101010101" charset="-122"/>
                <a:cs typeface="仿宋" panose="02010609060101010101" charset="-122"/>
                <a:sym typeface="Arimo" panose="020B0604020202020204"/>
              </a:rPr>
              <a:t>可解释的人工智能综述</a:t>
            </a:r>
            <a:r>
              <a:rPr lang="en-US" sz="5100" b="1">
                <a:solidFill>
                  <a:srgbClr val="B51700"/>
                </a:solidFill>
                <a:latin typeface="仿宋" panose="02010609060101010101" charset="-122"/>
                <a:ea typeface="仿宋" panose="02010609060101010101" charset="-122"/>
                <a:cs typeface="仿宋" panose="02010609060101010101" charset="-122"/>
                <a:sym typeface="Arimo" panose="020B0604020202020204"/>
              </a:rPr>
              <a:t> (</a:t>
            </a:r>
            <a:r>
              <a:rPr lang="en-US" sz="5100" b="1">
                <a:solidFill>
                  <a:srgbClr val="B51700"/>
                </a:solidFill>
                <a:latin typeface="Times New Roman" panose="02020603050405020304" charset="0"/>
                <a:ea typeface="仿宋" panose="02010609060101010101" charset="-122"/>
                <a:cs typeface="Times New Roman" panose="02020603050405020304" charset="0"/>
                <a:sym typeface="Arimo" panose="020B0604020202020204"/>
              </a:rPr>
              <a:t>XAI</a:t>
            </a:r>
            <a:r>
              <a:rPr lang="en-US" sz="5100" b="1">
                <a:solidFill>
                  <a:srgbClr val="B51700"/>
                </a:solidFill>
                <a:latin typeface="仿宋" panose="02010609060101010101" charset="-122"/>
                <a:ea typeface="仿宋" panose="02010609060101010101" charset="-122"/>
                <a:cs typeface="仿宋" panose="02010609060101010101" charset="-122"/>
                <a:sym typeface="Arimo" panose="020B0604020202020204"/>
              </a:rPr>
              <a:t>)</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850" y="5509895"/>
            <a:ext cx="5284470" cy="1316990"/>
          </a:xfrm>
          <a:prstGeom prst="rect">
            <a:avLst/>
          </a:prstGeom>
        </p:spPr>
      </p:pic>
      <p:sp>
        <p:nvSpPr>
          <p:cNvPr id="15" name="文本框 14"/>
          <p:cNvSpPr txBox="1"/>
          <p:nvPr/>
        </p:nvSpPr>
        <p:spPr>
          <a:xfrm>
            <a:off x="1314450" y="8284845"/>
            <a:ext cx="10379075" cy="1132205"/>
          </a:xfrm>
          <a:prstGeom prst="rect">
            <a:avLst/>
          </a:prstGeom>
          <a:noFill/>
        </p:spPr>
        <p:txBody>
          <a:bodyPr wrap="square" rtlCol="0" anchor="t">
            <a:noAutofit/>
          </a:bodyPr>
          <a:lstStyle/>
          <a:p>
            <a:r>
              <a:rPr 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We get some inspiration from Researchers @ IBM Research</a:t>
            </a:r>
            <a:r>
              <a:rPr 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hlinkClick r:id="rId3" tooltip="http://aix360.mybluemix.net/"/>
              </a:rPr>
              <a:t> </a:t>
            </a:r>
            <a:r>
              <a:rPr 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•Part of the team developed</a:t>
            </a:r>
            <a:r>
              <a:rPr lang="en-US" sz="3200" spc="32">
                <a:solidFill>
                  <a:srgbClr val="0076BA"/>
                </a:solidFill>
                <a:latin typeface="IBM Plex Sans Condensed" panose="020B0506050203000203"/>
                <a:ea typeface="IBM Plex Sans Condensed" panose="020B0506050203000203"/>
                <a:cs typeface="IBM Plex Sans Condensed" panose="020B0506050203000203"/>
                <a:sym typeface="IBM Plex Sans Condensed" panose="020B0506050203000203"/>
                <a:hlinkClick r:id="rId3" tooltip="http://aix360.mybluemix.net/"/>
              </a:rPr>
              <a:t> IBM AI Explainability 360</a:t>
            </a:r>
            <a:r>
              <a:rPr 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endParaRPr lang="en-US" alt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891" y="2794292"/>
            <a:ext cx="11267427" cy="5164236"/>
          </a:xfrm>
          <a:custGeom>
            <a:avLst/>
            <a:gdLst/>
            <a:ahLst/>
            <a:cxnLst/>
            <a:rect l="l" t="t" r="r" b="b"/>
            <a:pathLst>
              <a:path w="11267427" h="5164236">
                <a:moveTo>
                  <a:pt x="0" y="0"/>
                </a:moveTo>
                <a:lnTo>
                  <a:pt x="11267427" y="0"/>
                </a:lnTo>
                <a:lnTo>
                  <a:pt x="11267427" y="5164236"/>
                </a:lnTo>
                <a:lnTo>
                  <a:pt x="0" y="5164236"/>
                </a:lnTo>
                <a:lnTo>
                  <a:pt x="0" y="0"/>
                </a:lnTo>
                <a:close/>
              </a:path>
            </a:pathLst>
          </a:custGeom>
          <a:blipFill>
            <a:blip r:embed="rId2"/>
            <a:stretch>
              <a:fillRect/>
            </a:stretch>
          </a:blipFill>
        </p:spPr>
      </p:sp>
      <p:sp>
        <p:nvSpPr>
          <p:cNvPr id="3" name="TextBox 3"/>
          <p:cNvSpPr txBox="1"/>
          <p:nvPr/>
        </p:nvSpPr>
        <p:spPr>
          <a:xfrm>
            <a:off x="1003300" y="1447800"/>
            <a:ext cx="8201660" cy="1974850"/>
          </a:xfrm>
          <a:prstGeom prst="rect">
            <a:avLst/>
          </a:prstGeom>
        </p:spPr>
        <p:txBody>
          <a:bodyPr wrap="square" lIns="0" tIns="0" rIns="0" bIns="0" rtlCol="0" anchor="t">
            <a:spAutoFit/>
          </a:bodyPr>
          <a:lstStyle/>
          <a:p>
            <a:pPr algn="l">
              <a:lnSpc>
                <a:spcPts val="5600"/>
              </a:lnSpc>
            </a:pP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Performance-Explainability trade-oﬀ</a:t>
            </a:r>
            <a:r>
              <a:rPr lang="zh-CN" altLang="en-US" sz="4000"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（传统认知）</a:t>
            </a:r>
            <a:endPar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algn="l">
              <a:lnSpc>
                <a:spcPts val="4200"/>
              </a:lnSpc>
            </a:pPr>
            <a:endParaRPr lang="en-US" sz="3000" spc="30">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4" name="TextBox 4"/>
          <p:cNvSpPr txBox="1"/>
          <p:nvPr/>
        </p:nvSpPr>
        <p:spPr>
          <a:xfrm>
            <a:off x="8773716" y="7330907"/>
            <a:ext cx="2200208" cy="410718"/>
          </a:xfrm>
          <a:prstGeom prst="rect">
            <a:avLst/>
          </a:prstGeom>
        </p:spPr>
        <p:txBody>
          <a:bodyPr lIns="0" tIns="0" rIns="0" bIns="0" rtlCol="0" anchor="t">
            <a:spAutoFit/>
          </a:bodyPr>
          <a:lstStyle/>
          <a:p>
            <a:pPr algn="l">
              <a:lnSpc>
                <a:spcPts val="336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(Gunning, 2016)</a:t>
            </a:r>
          </a:p>
        </p:txBody>
      </p:sp>
      <p:sp>
        <p:nvSpPr>
          <p:cNvPr id="5" name="TextBox 5"/>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14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4727" y="7004809"/>
            <a:ext cx="603904" cy="1087793"/>
          </a:xfrm>
          <a:custGeom>
            <a:avLst/>
            <a:gdLst/>
            <a:ahLst/>
            <a:cxnLst/>
            <a:rect l="l" t="t" r="r" b="b"/>
            <a:pathLst>
              <a:path w="603904" h="1087793">
                <a:moveTo>
                  <a:pt x="0" y="0"/>
                </a:moveTo>
                <a:lnTo>
                  <a:pt x="603904" y="0"/>
                </a:lnTo>
                <a:lnTo>
                  <a:pt x="603904" y="1087793"/>
                </a:lnTo>
                <a:lnTo>
                  <a:pt x="0" y="1087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66171" y="352130"/>
            <a:ext cx="8978722" cy="3529622"/>
            <a:chOff x="0" y="0"/>
            <a:chExt cx="8978722" cy="3529622"/>
          </a:xfrm>
        </p:grpSpPr>
        <p:sp>
          <p:nvSpPr>
            <p:cNvPr id="4" name="Freeform 4"/>
            <p:cNvSpPr/>
            <p:nvPr/>
          </p:nvSpPr>
          <p:spPr>
            <a:xfrm>
              <a:off x="3765169" y="63500"/>
              <a:ext cx="1691386" cy="995553"/>
            </a:xfrm>
            <a:custGeom>
              <a:avLst/>
              <a:gdLst/>
              <a:ahLst/>
              <a:cxnLst/>
              <a:rect l="l" t="t" r="r" b="b"/>
              <a:pathLst>
                <a:path w="1691386" h="995553">
                  <a:moveTo>
                    <a:pt x="291211" y="0"/>
                  </a:moveTo>
                  <a:lnTo>
                    <a:pt x="1400175" y="0"/>
                  </a:lnTo>
                  <a:cubicBezTo>
                    <a:pt x="1485646" y="0"/>
                    <a:pt x="1536954" y="0"/>
                    <a:pt x="1571117" y="14224"/>
                  </a:cubicBezTo>
                  <a:cubicBezTo>
                    <a:pt x="1620393" y="32131"/>
                    <a:pt x="1659255" y="70993"/>
                    <a:pt x="1677162" y="120269"/>
                  </a:cubicBezTo>
                  <a:cubicBezTo>
                    <a:pt x="1691386" y="154432"/>
                    <a:pt x="1691386" y="205740"/>
                    <a:pt x="1691386" y="291211"/>
                  </a:cubicBezTo>
                  <a:lnTo>
                    <a:pt x="1691386" y="704342"/>
                  </a:lnTo>
                  <a:cubicBezTo>
                    <a:pt x="1691386" y="789813"/>
                    <a:pt x="1691386" y="841121"/>
                    <a:pt x="1677162" y="875284"/>
                  </a:cubicBezTo>
                  <a:cubicBezTo>
                    <a:pt x="1659255" y="924560"/>
                    <a:pt x="1620393" y="963422"/>
                    <a:pt x="1571117" y="981329"/>
                  </a:cubicBezTo>
                  <a:cubicBezTo>
                    <a:pt x="1536954" y="995553"/>
                    <a:pt x="1485646" y="995553"/>
                    <a:pt x="1400175" y="995553"/>
                  </a:cubicBezTo>
                  <a:lnTo>
                    <a:pt x="291211" y="995553"/>
                  </a:lnTo>
                  <a:cubicBezTo>
                    <a:pt x="205740" y="995553"/>
                    <a:pt x="154432" y="995553"/>
                    <a:pt x="120269" y="981329"/>
                  </a:cubicBezTo>
                  <a:cubicBezTo>
                    <a:pt x="70993" y="963422"/>
                    <a:pt x="32131" y="924560"/>
                    <a:pt x="14224" y="875284"/>
                  </a:cubicBezTo>
                  <a:cubicBezTo>
                    <a:pt x="0" y="841121"/>
                    <a:pt x="0" y="789813"/>
                    <a:pt x="0" y="704342"/>
                  </a:cubicBezTo>
                  <a:lnTo>
                    <a:pt x="0" y="291211"/>
                  </a:lnTo>
                  <a:cubicBezTo>
                    <a:pt x="0" y="205740"/>
                    <a:pt x="0" y="154432"/>
                    <a:pt x="14224" y="120269"/>
                  </a:cubicBezTo>
                  <a:cubicBezTo>
                    <a:pt x="32131" y="70993"/>
                    <a:pt x="70993" y="32131"/>
                    <a:pt x="120269" y="14224"/>
                  </a:cubicBezTo>
                  <a:cubicBezTo>
                    <a:pt x="154432" y="0"/>
                    <a:pt x="205740" y="0"/>
                    <a:pt x="291211" y="0"/>
                  </a:cubicBezTo>
                  <a:close/>
                </a:path>
              </a:pathLst>
            </a:custGeom>
            <a:solidFill>
              <a:srgbClr val="004D80"/>
            </a:solidFill>
          </p:spPr>
        </p:sp>
        <p:sp>
          <p:nvSpPr>
            <p:cNvPr id="5" name="Freeform 5"/>
            <p:cNvSpPr/>
            <p:nvPr/>
          </p:nvSpPr>
          <p:spPr>
            <a:xfrm>
              <a:off x="63500" y="2196084"/>
              <a:ext cx="2586482" cy="1270000"/>
            </a:xfrm>
            <a:custGeom>
              <a:avLst/>
              <a:gdLst/>
              <a:ahLst/>
              <a:cxnLst/>
              <a:rect l="l" t="t" r="r" b="b"/>
              <a:pathLst>
                <a:path w="2586482" h="1270000">
                  <a:moveTo>
                    <a:pt x="0" y="1270000"/>
                  </a:moveTo>
                  <a:lnTo>
                    <a:pt x="2586482" y="1270000"/>
                  </a:lnTo>
                  <a:lnTo>
                    <a:pt x="2586482" y="0"/>
                  </a:lnTo>
                  <a:lnTo>
                    <a:pt x="0" y="0"/>
                  </a:lnTo>
                  <a:close/>
                </a:path>
              </a:pathLst>
            </a:custGeom>
            <a:solidFill>
              <a:srgbClr val="004D80"/>
            </a:solidFill>
          </p:spPr>
        </p:sp>
        <p:sp>
          <p:nvSpPr>
            <p:cNvPr id="6" name="Freeform 6"/>
            <p:cNvSpPr/>
            <p:nvPr/>
          </p:nvSpPr>
          <p:spPr>
            <a:xfrm>
              <a:off x="6328791" y="2196084"/>
              <a:ext cx="2586482" cy="1270000"/>
            </a:xfrm>
            <a:custGeom>
              <a:avLst/>
              <a:gdLst/>
              <a:ahLst/>
              <a:cxnLst/>
              <a:rect l="l" t="t" r="r" b="b"/>
              <a:pathLst>
                <a:path w="2586482" h="1270000">
                  <a:moveTo>
                    <a:pt x="0" y="1270000"/>
                  </a:moveTo>
                  <a:lnTo>
                    <a:pt x="2586482" y="1270000"/>
                  </a:lnTo>
                  <a:lnTo>
                    <a:pt x="2586482" y="0"/>
                  </a:lnTo>
                  <a:lnTo>
                    <a:pt x="0" y="0"/>
                  </a:lnTo>
                  <a:close/>
                </a:path>
              </a:pathLst>
            </a:custGeom>
            <a:solidFill>
              <a:srgbClr val="004D80"/>
            </a:solidFill>
          </p:spPr>
        </p:sp>
        <p:sp>
          <p:nvSpPr>
            <p:cNvPr id="7" name="Freeform 7"/>
            <p:cNvSpPr/>
            <p:nvPr/>
          </p:nvSpPr>
          <p:spPr>
            <a:xfrm>
              <a:off x="4598162" y="1069848"/>
              <a:ext cx="25400" cy="502031"/>
            </a:xfrm>
            <a:custGeom>
              <a:avLst/>
              <a:gdLst/>
              <a:ahLst/>
              <a:cxnLst/>
              <a:rect l="l" t="t" r="r" b="b"/>
              <a:pathLst>
                <a:path w="25400" h="502031">
                  <a:moveTo>
                    <a:pt x="0" y="502031"/>
                  </a:moveTo>
                  <a:lnTo>
                    <a:pt x="0" y="0"/>
                  </a:lnTo>
                  <a:lnTo>
                    <a:pt x="25400" y="0"/>
                  </a:lnTo>
                  <a:lnTo>
                    <a:pt x="25400" y="501904"/>
                  </a:lnTo>
                  <a:close/>
                </a:path>
              </a:pathLst>
            </a:custGeom>
            <a:solidFill>
              <a:srgbClr val="5E5E5E"/>
            </a:solidFill>
          </p:spPr>
        </p:sp>
        <p:sp>
          <p:nvSpPr>
            <p:cNvPr id="8" name="Freeform 8"/>
            <p:cNvSpPr/>
            <p:nvPr/>
          </p:nvSpPr>
          <p:spPr>
            <a:xfrm>
              <a:off x="1260221" y="1526413"/>
              <a:ext cx="6191885" cy="25400"/>
            </a:xfrm>
            <a:custGeom>
              <a:avLst/>
              <a:gdLst/>
              <a:ahLst/>
              <a:cxnLst/>
              <a:rect l="l" t="t" r="r" b="b"/>
              <a:pathLst>
                <a:path w="6191885" h="25400">
                  <a:moveTo>
                    <a:pt x="6191885" y="25400"/>
                  </a:moveTo>
                  <a:lnTo>
                    <a:pt x="0" y="25400"/>
                  </a:lnTo>
                  <a:lnTo>
                    <a:pt x="0" y="0"/>
                  </a:lnTo>
                  <a:lnTo>
                    <a:pt x="6191885" y="0"/>
                  </a:lnTo>
                  <a:close/>
                </a:path>
              </a:pathLst>
            </a:custGeom>
            <a:solidFill>
              <a:srgbClr val="5E5E5E"/>
            </a:solidFill>
          </p:spPr>
        </p:sp>
        <p:sp>
          <p:nvSpPr>
            <p:cNvPr id="9" name="Freeform 9"/>
            <p:cNvSpPr/>
            <p:nvPr/>
          </p:nvSpPr>
          <p:spPr>
            <a:xfrm>
              <a:off x="1267587"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5E5E5E"/>
            </a:solidFill>
          </p:spPr>
        </p:sp>
        <p:sp>
          <p:nvSpPr>
            <p:cNvPr id="10" name="Freeform 10"/>
            <p:cNvSpPr/>
            <p:nvPr/>
          </p:nvSpPr>
          <p:spPr>
            <a:xfrm>
              <a:off x="1219327" y="2080895"/>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1" name="Freeform 11"/>
            <p:cNvSpPr/>
            <p:nvPr/>
          </p:nvSpPr>
          <p:spPr>
            <a:xfrm>
              <a:off x="7428738"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5E5E5E"/>
            </a:solidFill>
          </p:spPr>
        </p:sp>
        <p:sp>
          <p:nvSpPr>
            <p:cNvPr id="12" name="Freeform 12"/>
            <p:cNvSpPr/>
            <p:nvPr/>
          </p:nvSpPr>
          <p:spPr>
            <a:xfrm>
              <a:off x="7380478" y="2080895"/>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grpSp>
      <p:sp>
        <p:nvSpPr>
          <p:cNvPr id="13" name="Freeform 13"/>
          <p:cNvSpPr/>
          <p:nvPr/>
        </p:nvSpPr>
        <p:spPr>
          <a:xfrm>
            <a:off x="1073658" y="3827193"/>
            <a:ext cx="3145574" cy="2099215"/>
          </a:xfrm>
          <a:custGeom>
            <a:avLst/>
            <a:gdLst/>
            <a:ahLst/>
            <a:cxnLst/>
            <a:rect l="l" t="t" r="r" b="b"/>
            <a:pathLst>
              <a:path w="3145574" h="2099215">
                <a:moveTo>
                  <a:pt x="0" y="0"/>
                </a:moveTo>
                <a:lnTo>
                  <a:pt x="3145574" y="0"/>
                </a:lnTo>
                <a:lnTo>
                  <a:pt x="3145574" y="2099214"/>
                </a:lnTo>
                <a:lnTo>
                  <a:pt x="0" y="2099214"/>
                </a:lnTo>
                <a:lnTo>
                  <a:pt x="0" y="0"/>
                </a:lnTo>
                <a:close/>
              </a:path>
            </a:pathLst>
          </a:custGeom>
          <a:blipFill>
            <a:blip r:embed="rId4"/>
            <a:stretch>
              <a:fillRect/>
            </a:stretch>
          </a:blipFill>
        </p:spPr>
      </p:sp>
      <p:sp>
        <p:nvSpPr>
          <p:cNvPr id="14" name="Freeform 14"/>
          <p:cNvSpPr/>
          <p:nvPr/>
        </p:nvSpPr>
        <p:spPr>
          <a:xfrm>
            <a:off x="7977930" y="3857825"/>
            <a:ext cx="2315270" cy="2037950"/>
          </a:xfrm>
          <a:custGeom>
            <a:avLst/>
            <a:gdLst/>
            <a:ahLst/>
            <a:cxnLst/>
            <a:rect l="l" t="t" r="r" b="b"/>
            <a:pathLst>
              <a:path w="2315270" h="2037950">
                <a:moveTo>
                  <a:pt x="0" y="0"/>
                </a:moveTo>
                <a:lnTo>
                  <a:pt x="2315271" y="0"/>
                </a:lnTo>
                <a:lnTo>
                  <a:pt x="2315271" y="2037950"/>
                </a:lnTo>
                <a:lnTo>
                  <a:pt x="0" y="2037950"/>
                </a:lnTo>
                <a:lnTo>
                  <a:pt x="0" y="0"/>
                </a:lnTo>
                <a:close/>
              </a:path>
            </a:pathLst>
          </a:custGeom>
          <a:blipFill>
            <a:blip r:embed="rId5"/>
            <a:stretch>
              <a:fillRect/>
            </a:stretch>
          </a:blipFill>
        </p:spPr>
      </p:sp>
      <p:sp>
        <p:nvSpPr>
          <p:cNvPr id="15" name="TextBox 15"/>
          <p:cNvSpPr txBox="1"/>
          <p:nvPr/>
        </p:nvSpPr>
        <p:spPr>
          <a:xfrm>
            <a:off x="5673604" y="630003"/>
            <a:ext cx="619068" cy="532638"/>
          </a:xfrm>
          <a:prstGeom prst="rect">
            <a:avLst/>
          </a:prstGeom>
        </p:spPr>
        <p:txBody>
          <a:bodyPr lIns="0" tIns="0" rIns="0" bIns="0" rtlCol="0" anchor="t">
            <a:spAutoFit/>
          </a:bodyPr>
          <a:lstStyle/>
          <a:p>
            <a:pPr algn="l">
              <a:lnSpc>
                <a:spcPts val="4200"/>
              </a:lnSpc>
            </a:pPr>
            <a:r>
              <a:rPr lang="en-US" sz="3000">
                <a:solidFill>
                  <a:srgbClr val="FFFFFF"/>
                </a:solidFill>
                <a:latin typeface="Arimo" panose="020B0604020202020204"/>
                <a:ea typeface="Arimo" panose="020B0604020202020204"/>
                <a:cs typeface="Arimo" panose="020B0604020202020204"/>
                <a:sym typeface="Arimo" panose="020B0604020202020204"/>
              </a:rPr>
              <a:t>XAI</a:t>
            </a:r>
          </a:p>
        </p:txBody>
      </p:sp>
      <p:sp>
        <p:nvSpPr>
          <p:cNvPr id="16" name="TextBox 16"/>
          <p:cNvSpPr txBox="1"/>
          <p:nvPr/>
        </p:nvSpPr>
        <p:spPr>
          <a:xfrm>
            <a:off x="1513205" y="2548890"/>
            <a:ext cx="2433955" cy="692150"/>
          </a:xfrm>
          <a:prstGeom prst="rect">
            <a:avLst/>
          </a:prstGeom>
        </p:spPr>
        <p:txBody>
          <a:bodyPr wrap="square" lIns="0" tIns="0" rIns="0" bIns="0" rtlCol="0" anchor="t">
            <a:spAutoFit/>
          </a:bodyPr>
          <a:lstStyle/>
          <a:p>
            <a:pPr algn="l">
              <a:lnSpc>
                <a:spcPts val="2700"/>
              </a:lnSpc>
            </a:pPr>
            <a:r>
              <a:rPr lang="en-US" altLang="zh-CN" sz="2200">
                <a:solidFill>
                  <a:srgbClr val="FFFFFF"/>
                </a:solidFill>
                <a:latin typeface="Arimo" panose="020B0604020202020204"/>
                <a:ea typeface="宋体" panose="02010600030101010101" pitchFamily="2" charset="-122"/>
                <a:cs typeface="Arimo" panose="020B0604020202020204"/>
                <a:sym typeface="Arimo" panose="020B0604020202020204"/>
              </a:rPr>
              <a:t>   </a:t>
            </a:r>
            <a:r>
              <a:rPr lang="zh-CN" altLang="en-US" sz="2200">
                <a:solidFill>
                  <a:srgbClr val="FFFFFF"/>
                </a:solidFill>
                <a:latin typeface="Arimo" panose="020B0604020202020204"/>
                <a:ea typeface="宋体" panose="02010600030101010101" pitchFamily="2" charset="-122"/>
                <a:cs typeface="Arimo" panose="020B0604020202020204"/>
                <a:sym typeface="Arimo" panose="020B0604020202020204"/>
              </a:rPr>
              <a:t>直接可解释模型</a:t>
            </a:r>
          </a:p>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         Directly </a:t>
            </a:r>
          </a:p>
        </p:txBody>
      </p:sp>
      <p:sp>
        <p:nvSpPr>
          <p:cNvPr id="17" name="TextBox 17"/>
          <p:cNvSpPr txBox="1"/>
          <p:nvPr/>
        </p:nvSpPr>
        <p:spPr>
          <a:xfrm>
            <a:off x="1545365" y="3184674"/>
            <a:ext cx="240216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explainable model</a:t>
            </a:r>
          </a:p>
        </p:txBody>
      </p:sp>
      <p:sp>
        <p:nvSpPr>
          <p:cNvPr id="18" name="TextBox 18"/>
          <p:cNvSpPr txBox="1"/>
          <p:nvPr/>
        </p:nvSpPr>
        <p:spPr>
          <a:xfrm>
            <a:off x="7695565" y="2590800"/>
            <a:ext cx="2527300" cy="692150"/>
          </a:xfrm>
          <a:prstGeom prst="rect">
            <a:avLst/>
          </a:prstGeom>
        </p:spPr>
        <p:txBody>
          <a:bodyPr wrap="square" lIns="0" tIns="0" rIns="0" bIns="0" rtlCol="0" anchor="t">
            <a:spAutoFit/>
          </a:bodyPr>
          <a:lstStyle/>
          <a:p>
            <a:pPr algn="ctr">
              <a:lnSpc>
                <a:spcPts val="2700"/>
              </a:lnSpc>
            </a:pPr>
            <a:r>
              <a:rPr lang="zh-CN" altLang="en-US" sz="2200">
                <a:solidFill>
                  <a:srgbClr val="FFFFFF"/>
                </a:solidFill>
                <a:latin typeface="Arimo" panose="020B0604020202020204"/>
                <a:ea typeface="宋体" panose="02010600030101010101" pitchFamily="2" charset="-122"/>
                <a:cs typeface="Arimo" panose="020B0604020202020204"/>
                <a:sym typeface="Arimo" panose="020B0604020202020204"/>
              </a:rPr>
              <a:t>事后可解释性</a:t>
            </a:r>
            <a:endParaRPr lang="en-US" sz="2200">
              <a:solidFill>
                <a:srgbClr val="FFFFFF"/>
              </a:solidFill>
              <a:latin typeface="Arimo" panose="020B0604020202020204"/>
              <a:ea typeface="Arimo" panose="020B0604020202020204"/>
              <a:cs typeface="Arimo" panose="020B0604020202020204"/>
              <a:sym typeface="Arimo" panose="020B0604020202020204"/>
            </a:endParaRPr>
          </a:p>
          <a:p>
            <a:pPr algn="ctr">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Post-hoc </a:t>
            </a:r>
          </a:p>
        </p:txBody>
      </p:sp>
      <p:sp>
        <p:nvSpPr>
          <p:cNvPr id="19" name="TextBox 19"/>
          <p:cNvSpPr txBox="1"/>
          <p:nvPr/>
        </p:nvSpPr>
        <p:spPr>
          <a:xfrm>
            <a:off x="8141865" y="3184674"/>
            <a:ext cx="1726454"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explainability</a:t>
            </a:r>
          </a:p>
        </p:txBody>
      </p:sp>
      <p:sp>
        <p:nvSpPr>
          <p:cNvPr id="20" name="TextBox 20"/>
          <p:cNvSpPr txBox="1"/>
          <p:nvPr/>
        </p:nvSpPr>
        <p:spPr>
          <a:xfrm>
            <a:off x="1023620" y="8041640"/>
            <a:ext cx="5527040" cy="1076960"/>
          </a:xfrm>
          <a:prstGeom prst="rect">
            <a:avLst/>
          </a:prstGeom>
        </p:spPr>
        <p:txBody>
          <a:bodyPr wrap="square" lIns="0" tIns="0" rIns="0" bIns="0" rtlCol="0" anchor="t">
            <a:spAutoFit/>
          </a:bodyPr>
          <a:lstStyle/>
          <a:p>
            <a:pPr algn="l">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r>
              <a:rPr lang="zh-CN" alt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广义线性规则模型</a:t>
            </a:r>
          </a:p>
          <a:p>
            <a:pPr algn="l">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广义加性模型</a:t>
            </a: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p>
          <a:p>
            <a:pPr algn="l">
              <a:lnSpc>
                <a:spcPts val="2800"/>
              </a:lnSpc>
            </a:pPr>
            <a:r>
              <a:rPr lang="en-US" altLang="zh-CN" sz="2100" b="1">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100" b="1">
                <a:solidFill>
                  <a:srgbClr val="000000"/>
                </a:solidFill>
                <a:latin typeface="IBM Plex Sans 1" panose="020B0503050203000203"/>
                <a:ea typeface="IBM Plex Sans 1" panose="020B0503050203000203"/>
                <a:cs typeface="IBM Plex Sans 1" panose="020B0503050203000203"/>
                <a:sym typeface="IBM Plex Sans 1" panose="020B0503050203000203"/>
              </a:rPr>
              <a:t>结构或参数可以被人直接理解和解释。</a:t>
            </a:r>
          </a:p>
        </p:txBody>
      </p:sp>
      <p:sp>
        <p:nvSpPr>
          <p:cNvPr id="21" name="TextBox 21"/>
          <p:cNvSpPr txBox="1"/>
          <p:nvPr/>
        </p:nvSpPr>
        <p:spPr>
          <a:xfrm>
            <a:off x="1540097" y="5939295"/>
            <a:ext cx="2538384" cy="1076960"/>
          </a:xfrm>
          <a:prstGeom prst="rect">
            <a:avLst/>
          </a:prstGeom>
        </p:spPr>
        <p:txBody>
          <a:bodyPr lIns="0" tIns="0" rIns="0" bIns="0" rtlCol="0" anchor="t">
            <a:spAutoFit/>
          </a:bodyPr>
          <a:lstStyle/>
          <a:p>
            <a:pPr algn="just">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线性模型</a:t>
            </a:r>
          </a:p>
          <a:p>
            <a:pPr algn="just">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决策树</a:t>
            </a:r>
          </a:p>
          <a:p>
            <a:pPr algn="just">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规则驱动的模型</a:t>
            </a:r>
          </a:p>
        </p:txBody>
      </p:sp>
      <p:sp>
        <p:nvSpPr>
          <p:cNvPr id="22" name="TextBox 22"/>
          <p:cNvSpPr txBox="1"/>
          <p:nvPr/>
        </p:nvSpPr>
        <p:spPr>
          <a:xfrm>
            <a:off x="2797175" y="6990080"/>
            <a:ext cx="3716655" cy="673100"/>
          </a:xfrm>
          <a:prstGeom prst="rect">
            <a:avLst/>
          </a:prstGeom>
        </p:spPr>
        <p:txBody>
          <a:bodyPr wrap="square" lIns="0" tIns="0" rIns="0" bIns="0" rtlCol="0" anchor="t">
            <a:spAutoFit/>
          </a:bodyPr>
          <a:lstStyle/>
          <a:p>
            <a:pPr algn="l">
              <a:lnSpc>
                <a:spcPts val="5250"/>
              </a:lnSpc>
            </a:pPr>
            <a:r>
              <a:rPr lang="en-US" sz="2100" spc="2">
                <a:solidFill>
                  <a:srgbClr val="004D80"/>
                </a:solidFill>
                <a:latin typeface="IBM Plex Sans 1" panose="020B0503050203000203"/>
                <a:ea typeface="IBM Plex Sans 1" panose="020B0503050203000203"/>
                <a:cs typeface="IBM Plex Sans 1" panose="020B0503050203000203"/>
                <a:sym typeface="IBM Plex Sans 1" panose="020B0503050203000203"/>
              </a:rPr>
              <a:t>Breaking the trade-off——</a:t>
            </a:r>
            <a:r>
              <a:rPr lang="zh-CN" altLang="en-US" sz="2100" spc="2">
                <a:solidFill>
                  <a:srgbClr val="004D80"/>
                </a:solidFill>
                <a:latin typeface="IBM Plex Sans 1" panose="020B0503050203000203"/>
                <a:ea typeface="宋体" panose="02010600030101010101" pitchFamily="2" charset="-122"/>
                <a:cs typeface="IBM Plex Sans 1" panose="020B0503050203000203"/>
                <a:sym typeface="IBM Plex Sans 1" panose="020B0503050203000203"/>
              </a:rPr>
              <a:t>兼顾</a:t>
            </a:r>
            <a:r>
              <a:rPr lang="en-US" altLang="zh-CN" sz="2100" spc="2">
                <a:solidFill>
                  <a:srgbClr val="004D80"/>
                </a:solidFill>
                <a:latin typeface="IBM Plex Sans 1" panose="020B0503050203000203"/>
                <a:ea typeface="宋体" panose="02010600030101010101" pitchFamily="2" charset="-122"/>
                <a:cs typeface="IBM Plex Sans 1" panose="020B0503050203000203"/>
                <a:sym typeface="IBM Plex Sans 1" panose="020B0503050203000203"/>
              </a:rPr>
              <a:t>!</a:t>
            </a:r>
          </a:p>
        </p:txBody>
      </p:sp>
      <p:sp>
        <p:nvSpPr>
          <p:cNvPr id="23" name="TextBox 23"/>
          <p:cNvSpPr txBox="1"/>
          <p:nvPr/>
        </p:nvSpPr>
        <p:spPr>
          <a:xfrm>
            <a:off x="7615352" y="5959526"/>
            <a:ext cx="2973372" cy="717550"/>
          </a:xfrm>
          <a:prstGeom prst="rect">
            <a:avLst/>
          </a:prstGeom>
        </p:spPr>
        <p:txBody>
          <a:bodyPr lIns="0" tIns="0" rIns="0" bIns="0" rtlCol="0" anchor="t">
            <a:spAutoFit/>
          </a:bodyPr>
          <a:lstStyle/>
          <a:p>
            <a:pPr algn="l">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深度神经网络</a:t>
            </a: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p>
          <a:p>
            <a:pPr algn="l">
              <a:lnSpc>
                <a:spcPts val="2800"/>
              </a:lnSpc>
            </a:pP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r>
              <a:rPr lang="zh-CN" altLang="en-US" sz="2100">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集成模型</a:t>
            </a:r>
            <a:r>
              <a:rPr lang="en-US" sz="21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p>
        </p:txBody>
      </p:sp>
      <p:sp>
        <p:nvSpPr>
          <p:cNvPr id="24" name="TextBox 24"/>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15</a:t>
            </a:r>
          </a:p>
        </p:txBody>
      </p:sp>
      <p:sp>
        <p:nvSpPr>
          <p:cNvPr id="25" name="文本框 24"/>
          <p:cNvSpPr txBox="1"/>
          <p:nvPr/>
        </p:nvSpPr>
        <p:spPr>
          <a:xfrm>
            <a:off x="7181850" y="8686800"/>
            <a:ext cx="4330700" cy="645160"/>
          </a:xfrm>
          <a:prstGeom prst="rect">
            <a:avLst/>
          </a:prstGeom>
          <a:noFill/>
        </p:spPr>
        <p:txBody>
          <a:bodyPr wrap="square" rtlCol="0">
            <a:spAutoFit/>
          </a:bodyPr>
          <a:lstStyle/>
          <a:p>
            <a:r>
              <a:rPr lang="zh-CN" altLang="en-US" b="1"/>
              <a:t>使用其他</a:t>
            </a:r>
            <a:r>
              <a:rPr lang="en-US" altLang="zh-CN" b="1"/>
              <a:t>“</a:t>
            </a:r>
            <a:r>
              <a:rPr lang="zh-CN" altLang="en-US" b="1"/>
              <a:t>解释工具</a:t>
            </a:r>
            <a:r>
              <a:rPr lang="en-US" altLang="zh-CN" b="1"/>
              <a:t>”</a:t>
            </a:r>
            <a:r>
              <a:rPr lang="zh-CN" altLang="en-US" b="1"/>
              <a:t>或方法来帮助理解模型为何给出某个结果</a:t>
            </a:r>
          </a:p>
        </p:txBody>
      </p:sp>
      <p:sp>
        <p:nvSpPr>
          <p:cNvPr id="26" name="文本框 25"/>
          <p:cNvSpPr txBox="1"/>
          <p:nvPr/>
        </p:nvSpPr>
        <p:spPr>
          <a:xfrm>
            <a:off x="7029450" y="7307580"/>
            <a:ext cx="5022850" cy="398780"/>
          </a:xfrm>
          <a:prstGeom prst="rect">
            <a:avLst/>
          </a:prstGeom>
          <a:noFill/>
        </p:spPr>
        <p:txBody>
          <a:bodyPr wrap="square" rtlCol="0">
            <a:spAutoFit/>
          </a:bodyPr>
          <a:lstStyle/>
          <a:p>
            <a:r>
              <a:rPr lang="zh-CN" altLang="en-US" sz="2000">
                <a:solidFill>
                  <a:schemeClr val="accent5">
                    <a:lumMod val="50000"/>
                  </a:schemeClr>
                </a:solidFill>
                <a:latin typeface="Times New Roman" panose="02020603050405020304" charset="0"/>
              </a:rPr>
              <a:t>黑箱模型，性能与可解释性的分析是独立的！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28476" y="9443752"/>
            <a:ext cx="4031656" cy="14888"/>
            <a:chOff x="0" y="0"/>
            <a:chExt cx="4031653" cy="14884"/>
          </a:xfrm>
        </p:grpSpPr>
        <p:sp>
          <p:nvSpPr>
            <p:cNvPr id="3" name="Freeform 3"/>
            <p:cNvSpPr/>
            <p:nvPr/>
          </p:nvSpPr>
          <p:spPr>
            <a:xfrm>
              <a:off x="0" y="0"/>
              <a:ext cx="4031615" cy="14859"/>
            </a:xfrm>
            <a:custGeom>
              <a:avLst/>
              <a:gdLst/>
              <a:ahLst/>
              <a:cxnLst/>
              <a:rect l="l" t="t" r="r" b="b"/>
              <a:pathLst>
                <a:path w="4031615" h="14859">
                  <a:moveTo>
                    <a:pt x="0" y="0"/>
                  </a:moveTo>
                  <a:lnTo>
                    <a:pt x="4031615" y="0"/>
                  </a:lnTo>
                  <a:lnTo>
                    <a:pt x="4031615" y="14859"/>
                  </a:lnTo>
                  <a:lnTo>
                    <a:pt x="0" y="14859"/>
                  </a:lnTo>
                  <a:close/>
                </a:path>
              </a:pathLst>
            </a:custGeom>
            <a:solidFill>
              <a:srgbClr val="0000EE"/>
            </a:solidFill>
          </p:spPr>
        </p:sp>
      </p:grpSp>
      <p:grpSp>
        <p:nvGrpSpPr>
          <p:cNvPr id="4" name="Group 4"/>
          <p:cNvGrpSpPr>
            <a:grpSpLocks noChangeAspect="1"/>
          </p:cNvGrpSpPr>
          <p:nvPr/>
        </p:nvGrpSpPr>
        <p:grpSpPr>
          <a:xfrm>
            <a:off x="528476" y="8986552"/>
            <a:ext cx="2258320" cy="14888"/>
            <a:chOff x="0" y="0"/>
            <a:chExt cx="2258314" cy="14884"/>
          </a:xfrm>
        </p:grpSpPr>
        <p:sp>
          <p:nvSpPr>
            <p:cNvPr id="5" name="Freeform 5"/>
            <p:cNvSpPr/>
            <p:nvPr/>
          </p:nvSpPr>
          <p:spPr>
            <a:xfrm>
              <a:off x="0" y="0"/>
              <a:ext cx="2258314" cy="14859"/>
            </a:xfrm>
            <a:custGeom>
              <a:avLst/>
              <a:gdLst/>
              <a:ahLst/>
              <a:cxnLst/>
              <a:rect l="l" t="t" r="r" b="b"/>
              <a:pathLst>
                <a:path w="2258314" h="14859">
                  <a:moveTo>
                    <a:pt x="0" y="0"/>
                  </a:moveTo>
                  <a:lnTo>
                    <a:pt x="2258314" y="0"/>
                  </a:lnTo>
                  <a:lnTo>
                    <a:pt x="2258314" y="14859"/>
                  </a:lnTo>
                  <a:lnTo>
                    <a:pt x="0" y="14859"/>
                  </a:lnTo>
                  <a:close/>
                </a:path>
              </a:pathLst>
            </a:custGeom>
            <a:solidFill>
              <a:srgbClr val="0000EE"/>
            </a:solidFill>
          </p:spPr>
        </p:sp>
      </p:grpSp>
      <p:grpSp>
        <p:nvGrpSpPr>
          <p:cNvPr id="6" name="Group 6"/>
          <p:cNvGrpSpPr>
            <a:grpSpLocks noChangeAspect="1"/>
          </p:cNvGrpSpPr>
          <p:nvPr/>
        </p:nvGrpSpPr>
        <p:grpSpPr>
          <a:xfrm>
            <a:off x="7564374" y="8757952"/>
            <a:ext cx="4574381" cy="14888"/>
            <a:chOff x="0" y="0"/>
            <a:chExt cx="4574388" cy="14884"/>
          </a:xfrm>
        </p:grpSpPr>
        <p:sp>
          <p:nvSpPr>
            <p:cNvPr id="7" name="Freeform 7"/>
            <p:cNvSpPr/>
            <p:nvPr/>
          </p:nvSpPr>
          <p:spPr>
            <a:xfrm>
              <a:off x="0" y="0"/>
              <a:ext cx="4574413" cy="14859"/>
            </a:xfrm>
            <a:custGeom>
              <a:avLst/>
              <a:gdLst/>
              <a:ahLst/>
              <a:cxnLst/>
              <a:rect l="l" t="t" r="r" b="b"/>
              <a:pathLst>
                <a:path w="4574413" h="14859">
                  <a:moveTo>
                    <a:pt x="0" y="0"/>
                  </a:moveTo>
                  <a:lnTo>
                    <a:pt x="4574413" y="0"/>
                  </a:lnTo>
                  <a:lnTo>
                    <a:pt x="4574413" y="14859"/>
                  </a:lnTo>
                  <a:lnTo>
                    <a:pt x="0" y="14859"/>
                  </a:lnTo>
                  <a:close/>
                </a:path>
              </a:pathLst>
            </a:custGeom>
            <a:solidFill>
              <a:srgbClr val="0000EE"/>
            </a:solidFill>
          </p:spPr>
        </p:sp>
      </p:grpSp>
      <p:grpSp>
        <p:nvGrpSpPr>
          <p:cNvPr id="8" name="Group 8"/>
          <p:cNvGrpSpPr>
            <a:grpSpLocks noChangeAspect="1"/>
          </p:cNvGrpSpPr>
          <p:nvPr/>
        </p:nvGrpSpPr>
        <p:grpSpPr>
          <a:xfrm>
            <a:off x="9575035" y="9215152"/>
            <a:ext cx="2801045" cy="14888"/>
            <a:chOff x="0" y="0"/>
            <a:chExt cx="2801048" cy="14884"/>
          </a:xfrm>
        </p:grpSpPr>
        <p:sp>
          <p:nvSpPr>
            <p:cNvPr id="9" name="Freeform 9"/>
            <p:cNvSpPr/>
            <p:nvPr/>
          </p:nvSpPr>
          <p:spPr>
            <a:xfrm>
              <a:off x="0" y="0"/>
              <a:ext cx="2800985" cy="14859"/>
            </a:xfrm>
            <a:custGeom>
              <a:avLst/>
              <a:gdLst/>
              <a:ahLst/>
              <a:cxnLst/>
              <a:rect l="l" t="t" r="r" b="b"/>
              <a:pathLst>
                <a:path w="2800985" h="14859">
                  <a:moveTo>
                    <a:pt x="0" y="0"/>
                  </a:moveTo>
                  <a:lnTo>
                    <a:pt x="2800985" y="0"/>
                  </a:lnTo>
                  <a:lnTo>
                    <a:pt x="2800985" y="14859"/>
                  </a:lnTo>
                  <a:lnTo>
                    <a:pt x="0" y="14859"/>
                  </a:lnTo>
                  <a:close/>
                </a:path>
              </a:pathLst>
            </a:custGeom>
            <a:solidFill>
              <a:srgbClr val="0000EE"/>
            </a:solidFill>
          </p:spPr>
        </p:sp>
      </p:grpSp>
      <p:sp>
        <p:nvSpPr>
          <p:cNvPr id="10" name="Freeform 10"/>
          <p:cNvSpPr/>
          <p:nvPr/>
        </p:nvSpPr>
        <p:spPr>
          <a:xfrm>
            <a:off x="1251518" y="6636372"/>
            <a:ext cx="10501760" cy="790270"/>
          </a:xfrm>
          <a:custGeom>
            <a:avLst/>
            <a:gdLst/>
            <a:ahLst/>
            <a:cxnLst/>
            <a:rect l="l" t="t" r="r" b="b"/>
            <a:pathLst>
              <a:path w="10501760" h="790270">
                <a:moveTo>
                  <a:pt x="0" y="0"/>
                </a:moveTo>
                <a:lnTo>
                  <a:pt x="10501760" y="0"/>
                </a:lnTo>
                <a:lnTo>
                  <a:pt x="10501760" y="790270"/>
                </a:lnTo>
                <a:lnTo>
                  <a:pt x="0" y="790270"/>
                </a:lnTo>
                <a:lnTo>
                  <a:pt x="0" y="0"/>
                </a:lnTo>
                <a:close/>
              </a:path>
            </a:pathLst>
          </a:custGeom>
          <a:blipFill>
            <a:blip r:embed="rId2"/>
            <a:stretch>
              <a:fillRect/>
            </a:stretch>
          </a:blipFill>
        </p:spPr>
      </p:sp>
      <p:sp>
        <p:nvSpPr>
          <p:cNvPr id="11" name="Freeform 11"/>
          <p:cNvSpPr/>
          <p:nvPr/>
        </p:nvSpPr>
        <p:spPr>
          <a:xfrm>
            <a:off x="3651399" y="1935442"/>
            <a:ext cx="5339210" cy="3613404"/>
          </a:xfrm>
          <a:custGeom>
            <a:avLst/>
            <a:gdLst/>
            <a:ahLst/>
            <a:cxnLst/>
            <a:rect l="l" t="t" r="r" b="b"/>
            <a:pathLst>
              <a:path w="5339210" h="3613404">
                <a:moveTo>
                  <a:pt x="0" y="0"/>
                </a:moveTo>
                <a:lnTo>
                  <a:pt x="5339210" y="0"/>
                </a:lnTo>
                <a:lnTo>
                  <a:pt x="5339210" y="3613404"/>
                </a:lnTo>
                <a:lnTo>
                  <a:pt x="0" y="3613404"/>
                </a:lnTo>
                <a:lnTo>
                  <a:pt x="0" y="0"/>
                </a:lnTo>
                <a:close/>
              </a:path>
            </a:pathLst>
          </a:custGeom>
          <a:blipFill>
            <a:blip r:embed="rId3"/>
            <a:stretch>
              <a:fillRect/>
            </a:stretch>
          </a:blipFill>
        </p:spPr>
      </p:sp>
      <p:sp>
        <p:nvSpPr>
          <p:cNvPr id="12" name="TextBox 12"/>
          <p:cNvSpPr txBox="1"/>
          <p:nvPr/>
        </p:nvSpPr>
        <p:spPr>
          <a:xfrm>
            <a:off x="1003297" y="1024719"/>
            <a:ext cx="11470948" cy="681990"/>
          </a:xfrm>
          <a:prstGeom prst="rect">
            <a:avLst/>
          </a:prstGeom>
        </p:spPr>
        <p:txBody>
          <a:bodyPr lIns="0" tIns="0" rIns="0" bIns="0" rtlCol="0" anchor="t">
            <a:spAutoFit/>
          </a:bodyPr>
          <a:lstStyle/>
          <a:p>
            <a:pPr algn="l">
              <a:lnSpc>
                <a:spcPts val="5320"/>
              </a:lnSpc>
            </a:pPr>
            <a:r>
              <a:rPr lang="en-US" altLang="zh-CN" sz="3800" b="1"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r>
              <a:rPr lang="zh-CN" altLang="en-US" sz="3800" b="1"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直接可解释</a:t>
            </a:r>
            <a:r>
              <a:rPr lang="en-US" altLang="zh-CN" sz="3800" b="1"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r>
              <a:rPr lang="zh-CN" altLang="en-US" sz="3800" b="1"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但仍能取得较高预测性能的模型</a:t>
            </a:r>
          </a:p>
        </p:txBody>
      </p:sp>
      <p:sp>
        <p:nvSpPr>
          <p:cNvPr id="13" name="TextBox 13"/>
          <p:cNvSpPr txBox="1"/>
          <p:nvPr/>
        </p:nvSpPr>
        <p:spPr>
          <a:xfrm>
            <a:off x="3925491" y="5555790"/>
            <a:ext cx="5324142" cy="743585"/>
          </a:xfrm>
          <a:prstGeom prst="rect">
            <a:avLst/>
          </a:prstGeom>
        </p:spPr>
        <p:txBody>
          <a:bodyPr lIns="0" tIns="0" rIns="0" bIns="0" rtlCol="0" anchor="t">
            <a:spAutoFit/>
          </a:bodyPr>
          <a:lstStyle/>
          <a:p>
            <a:pPr algn="l">
              <a:lnSpc>
                <a:spcPts val="2900"/>
              </a:lnSpc>
            </a:pPr>
            <a:r>
              <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广义加性模型带有二阶交互（</a:t>
            </a:r>
            <a:r>
              <a:rPr lang="en-US" altLang="zh-CN"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GA2M</a:t>
            </a:r>
            <a:r>
              <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a:t>
            </a:r>
            <a:r>
              <a:rPr 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 ( (Caruana et al., 2015)</a:t>
            </a:r>
          </a:p>
        </p:txBody>
      </p:sp>
      <p:sp>
        <p:nvSpPr>
          <p:cNvPr id="14" name="TextBox 14"/>
          <p:cNvSpPr txBox="1"/>
          <p:nvPr/>
        </p:nvSpPr>
        <p:spPr>
          <a:xfrm>
            <a:off x="528476" y="8548002"/>
            <a:ext cx="12084634" cy="1182605"/>
          </a:xfrm>
          <a:prstGeom prst="rect">
            <a:avLst/>
          </a:prstGeom>
        </p:spPr>
        <p:txBody>
          <a:bodyPr lIns="0" tIns="0" rIns="0" bIns="0" rtlCol="0" anchor="t">
            <a:spAutoFit/>
          </a:bodyPr>
          <a:lstStyle/>
          <a:p>
            <a:pPr algn="l">
              <a:lnSpc>
                <a:spcPts val="1800"/>
              </a:lnSpc>
            </a:pPr>
            <a:r>
              <a:rPr lang="en-US" sz="1600">
                <a:solidFill>
                  <a:srgbClr val="595959"/>
                </a:solidFill>
                <a:latin typeface="Arial" panose="020B0604020202020204"/>
                <a:ea typeface="Arial" panose="020B0604020202020204"/>
                <a:cs typeface="Arial" panose="020B0604020202020204"/>
                <a:sym typeface="Arial" panose="020B0604020202020204"/>
                <a:hlinkClick r:id="rId4" tooltip="https://github.com/IBM/AIX360/blob/master/aix360/algorithms/rbm/GLRM.py"/>
              </a:rPr>
              <a:t>Wei et al. Generalized Lin</a:t>
            </a:r>
            <a:r>
              <a:rPr lang="en-US" sz="1600">
                <a:solidFill>
                  <a:srgbClr val="595959"/>
                </a:solidFill>
                <a:latin typeface="Arial" panose="020B0604020202020204"/>
                <a:ea typeface="Arial" panose="020B0604020202020204"/>
                <a:cs typeface="Arial" panose="020B0604020202020204"/>
                <a:sym typeface="Arial" panose="020B0604020202020204"/>
              </a:rPr>
              <a:t>ear Rule Models. ICML 2019 (</a:t>
            </a:r>
            <a:r>
              <a:rPr lang="en-US" sz="1600" b="1">
                <a:solidFill>
                  <a:srgbClr val="B51700"/>
                </a:solidFill>
                <a:latin typeface="Arial Bold" panose="020B0802020202020204"/>
                <a:ea typeface="Arial Bold" panose="020B0802020202020204"/>
                <a:cs typeface="Arial Bold" panose="020B0802020202020204"/>
                <a:sym typeface="Arial Bold" panose="020B0802020202020204"/>
              </a:rPr>
              <a:t>GLRM</a:t>
            </a:r>
            <a:r>
              <a:rPr lang="en-US" sz="1600">
                <a:solidFill>
                  <a:srgbClr val="B51700"/>
                </a:solidFill>
                <a:latin typeface="Arial" panose="020B0604020202020204"/>
                <a:ea typeface="Arial" panose="020B0604020202020204"/>
                <a:cs typeface="Arial" panose="020B0604020202020204"/>
                <a:sym typeface="Arial" panose="020B0604020202020204"/>
              </a:rPr>
              <a:t> </a:t>
            </a:r>
            <a:r>
              <a:rPr lang="en-US" sz="1600">
                <a:solidFill>
                  <a:srgbClr val="595959"/>
                </a:solidFill>
                <a:latin typeface="Arial" panose="020B0604020202020204"/>
                <a:ea typeface="Arial" panose="020B0604020202020204"/>
                <a:cs typeface="Arial" panose="020B0604020202020204"/>
                <a:sym typeface="Arial" panose="020B0604020202020204"/>
              </a:rPr>
              <a:t>for regression:</a:t>
            </a:r>
            <a:r>
              <a:rPr lang="en-US" sz="1600">
                <a:solidFill>
                  <a:srgbClr val="595959"/>
                </a:solidFill>
                <a:latin typeface="Arial" panose="020B0604020202020204"/>
                <a:ea typeface="Arial" panose="020B0604020202020204"/>
                <a:cs typeface="Arial" panose="020B0604020202020204"/>
                <a:sym typeface="Arial" panose="020B0604020202020204"/>
                <a:hlinkClick r:id="rId4" tooltip="https://github.com/IBM/AIX360/blob/master/aix360/algorithms/rbm/GLRM.py"/>
              </a:rPr>
              <a:t> </a:t>
            </a:r>
            <a:r>
              <a:rPr lang="en-US" sz="1600">
                <a:solidFill>
                  <a:srgbClr val="0076BA"/>
                </a:solidFill>
                <a:latin typeface="Arial" panose="020B0604020202020204"/>
                <a:ea typeface="Arial" panose="020B0604020202020204"/>
                <a:cs typeface="Arial" panose="020B0604020202020204"/>
                <a:sym typeface="Arial" panose="020B0604020202020204"/>
                <a:hlinkClick r:id="rId4" tooltip="https://github.com/IBM/AIX360/blob/master/aix360/algorithms/rbm/GLRM.py"/>
              </a:rPr>
              <a:t>https://github.com/IBM/AIX360/blob/master/aix360/ algorithms/rbm/GLRM.py</a:t>
            </a:r>
            <a:r>
              <a:rPr lang="en-US" sz="1600">
                <a:solidFill>
                  <a:srgbClr val="595959"/>
                </a:solidFill>
                <a:latin typeface="Arial" panose="020B0604020202020204"/>
                <a:ea typeface="Arial" panose="020B0604020202020204"/>
                <a:cs typeface="Arial" panose="020B0604020202020204"/>
                <a:sym typeface="Arial" panose="020B0604020202020204"/>
                <a:hlinkClick r:id="rId4" tooltip="https://github.com/IBM/AIX360/blob/master/aix360/algorithms/rbm/GLRM.py"/>
              </a:rPr>
              <a:t>) </a:t>
            </a:r>
            <a:r>
              <a:rPr lang="en-US" sz="1600">
                <a:solidFill>
                  <a:srgbClr val="595959"/>
                </a:solidFill>
                <a:latin typeface="Arial" panose="020B0604020202020204"/>
                <a:ea typeface="Arial" panose="020B0604020202020204"/>
                <a:cs typeface="Arial" panose="020B0604020202020204"/>
                <a:sym typeface="Arial" panose="020B0604020202020204"/>
                <a:hlinkClick r:id="rId5" tooltip="https://github.com/IBM/AIX360/blob/master/aix360/algorithms/rbm/BRCG.py"/>
              </a:rPr>
              <a:t>Dash et al. Boolean Decision Rules via Colum</a:t>
            </a:r>
            <a:r>
              <a:rPr lang="en-US" sz="1600">
                <a:solidFill>
                  <a:srgbClr val="595959"/>
                </a:solidFill>
                <a:latin typeface="Arial" panose="020B0604020202020204"/>
                <a:ea typeface="Arial" panose="020B0604020202020204"/>
                <a:cs typeface="Arial" panose="020B0604020202020204"/>
                <a:sym typeface="Arial" panose="020B0604020202020204"/>
              </a:rPr>
              <a:t>n Generation, NeurIPS 2018 (</a:t>
            </a:r>
            <a:r>
              <a:rPr lang="en-US" sz="1600" b="1">
                <a:solidFill>
                  <a:srgbClr val="B51700"/>
                </a:solidFill>
                <a:latin typeface="Arial Bold" panose="020B0802020202020204"/>
                <a:ea typeface="Arial Bold" panose="020B0802020202020204"/>
                <a:cs typeface="Arial Bold" panose="020B0802020202020204"/>
                <a:sym typeface="Arial Bold" panose="020B0802020202020204"/>
              </a:rPr>
              <a:t>BRCG</a:t>
            </a:r>
            <a:r>
              <a:rPr lang="en-US" sz="1600">
                <a:solidFill>
                  <a:srgbClr val="595959"/>
                </a:solidFill>
                <a:latin typeface="Arial" panose="020B0604020202020204"/>
                <a:ea typeface="Arial" panose="020B0604020202020204"/>
                <a:cs typeface="Arial" panose="020B0604020202020204"/>
                <a:sym typeface="Arial" panose="020B0604020202020204"/>
              </a:rPr>
              <a:t> for classification:</a:t>
            </a:r>
            <a:r>
              <a:rPr lang="en-US" sz="1600">
                <a:solidFill>
                  <a:srgbClr val="595959"/>
                </a:solidFill>
                <a:latin typeface="Arial" panose="020B0604020202020204"/>
                <a:ea typeface="Arial" panose="020B0604020202020204"/>
                <a:cs typeface="Arial" panose="020B0604020202020204"/>
                <a:sym typeface="Arial" panose="020B0604020202020204"/>
                <a:hlinkClick r:id="rId5" tooltip="https://github.com/IBM/AIX360/blob/master/aix360/algorithms/rbm/BRCG.py"/>
              </a:rPr>
              <a:t> </a:t>
            </a:r>
            <a:r>
              <a:rPr lang="en-US" sz="1600">
                <a:solidFill>
                  <a:srgbClr val="0076BA"/>
                </a:solidFill>
                <a:latin typeface="Arial" panose="020B0604020202020204"/>
                <a:ea typeface="Arial" panose="020B0604020202020204"/>
                <a:cs typeface="Arial" panose="020B0604020202020204"/>
                <a:sym typeface="Arial" panose="020B0604020202020204"/>
                <a:hlinkClick r:id="rId5" tooltip="https://github.com/IBM/AIX360/blob/master/aix360/algorithms/rbm/BRCG.py"/>
              </a:rPr>
              <a:t>https://github.com/IBM/AIX360/ blob/master/aix360/algorithms/rbm/BRCG.py</a:t>
            </a:r>
            <a:r>
              <a:rPr lang="en-US" sz="1600">
                <a:solidFill>
                  <a:srgbClr val="595959"/>
                </a:solidFill>
                <a:latin typeface="Arial" panose="020B0604020202020204"/>
                <a:ea typeface="Arial" panose="020B0604020202020204"/>
                <a:cs typeface="Arial" panose="020B0604020202020204"/>
                <a:sym typeface="Arial" panose="020B0604020202020204"/>
              </a:rPr>
              <a:t>) Wang &amp; Rudin (2015). Falling rule lists. In </a:t>
            </a:r>
            <a:r>
              <a:rPr lang="en-US" sz="1600" b="1" i="1">
                <a:solidFill>
                  <a:srgbClr val="595959"/>
                </a:solidFill>
                <a:latin typeface="Arial Bold Italics" panose="020B0802020202090204"/>
                <a:ea typeface="Arial Bold Italics" panose="020B0802020202090204"/>
                <a:cs typeface="Arial Bold Italics" panose="020B0802020202090204"/>
                <a:sym typeface="Arial Bold Italics" panose="020B0802020202090204"/>
              </a:rPr>
              <a:t>Artificial Intelligence and Statistics</a:t>
            </a:r>
            <a:r>
              <a:rPr lang="en-US" sz="1600">
                <a:solidFill>
                  <a:srgbClr val="595959"/>
                </a:solidFill>
                <a:latin typeface="Arial" panose="020B0604020202020204"/>
                <a:ea typeface="Arial" panose="020B0604020202020204"/>
                <a:cs typeface="Arial" panose="020B0604020202020204"/>
                <a:sym typeface="Arial" panose="020B0604020202020204"/>
              </a:rPr>
              <a:t> </a:t>
            </a:r>
          </a:p>
        </p:txBody>
      </p:sp>
      <p:sp>
        <p:nvSpPr>
          <p:cNvPr id="15" name="TextBox 15"/>
          <p:cNvSpPr txBox="1"/>
          <p:nvPr/>
        </p:nvSpPr>
        <p:spPr>
          <a:xfrm>
            <a:off x="3093434" y="7661500"/>
            <a:ext cx="6954288" cy="382270"/>
          </a:xfrm>
          <a:prstGeom prst="rect">
            <a:avLst/>
          </a:prstGeom>
        </p:spPr>
        <p:txBody>
          <a:bodyPr lIns="0" tIns="0" rIns="0" bIns="0" rtlCol="0" anchor="t">
            <a:spAutoFit/>
          </a:bodyPr>
          <a:lstStyle/>
          <a:p>
            <a:pPr algn="l">
              <a:lnSpc>
                <a:spcPts val="2985"/>
              </a:lnSpc>
            </a:pPr>
            <a:r>
              <a:rPr lang="zh-CN" altLang="en-US" sz="2135">
                <a:solidFill>
                  <a:srgbClr val="000000"/>
                </a:solidFill>
                <a:latin typeface="IBM Plex Sans 1" panose="020B0503050203000203"/>
                <a:ea typeface="IBM Plex Sans 1" panose="020B0503050203000203"/>
                <a:cs typeface="IBM Plex Sans 1" panose="020B0503050203000203"/>
                <a:sym typeface="IBM Plex Sans 1" panose="020B0503050203000203"/>
              </a:rPr>
              <a:t>广义线性规则模型</a:t>
            </a:r>
            <a:r>
              <a:rPr lang="en-US" sz="2135">
                <a:solidFill>
                  <a:srgbClr val="000000"/>
                </a:solidFill>
                <a:latin typeface="IBM Plex Sans 1" panose="020B0503050203000203"/>
                <a:ea typeface="IBM Plex Sans 1" panose="020B0503050203000203"/>
                <a:cs typeface="IBM Plex Sans 1" panose="020B0503050203000203"/>
                <a:sym typeface="IBM Plex Sans 1" panose="020B0503050203000203"/>
              </a:rPr>
              <a:t> (GLRM) (Wei et al., 2019)</a:t>
            </a:r>
          </a:p>
        </p:txBody>
      </p:sp>
      <p:sp>
        <p:nvSpPr>
          <p:cNvPr id="16" name="文本框 15"/>
          <p:cNvSpPr txBox="1"/>
          <p:nvPr/>
        </p:nvSpPr>
        <p:spPr>
          <a:xfrm>
            <a:off x="9405620" y="3733800"/>
            <a:ext cx="2884805" cy="1225550"/>
          </a:xfrm>
          <a:prstGeom prst="rect">
            <a:avLst/>
          </a:prstGeom>
          <a:noFill/>
        </p:spPr>
        <p:txBody>
          <a:bodyPr wrap="square" rtlCol="0">
            <a:noAutofit/>
          </a:bodyPr>
          <a:lstStyle/>
          <a:p>
            <a:r>
              <a:rPr lang="zh-CN" altLang="en-US">
                <a:solidFill>
                  <a:schemeClr val="accent5">
                    <a:lumMod val="50000"/>
                  </a:schemeClr>
                </a:solidFill>
              </a:rPr>
              <a:t>局部依赖图</a:t>
            </a:r>
            <a:r>
              <a:rPr lang="zh-CN" altLang="en-US"/>
              <a:t>或</a:t>
            </a:r>
            <a:r>
              <a:rPr lang="zh-CN" altLang="en-US">
                <a:solidFill>
                  <a:schemeClr val="accent5">
                    <a:lumMod val="50000"/>
                  </a:schemeClr>
                </a:solidFill>
              </a:rPr>
              <a:t>热力图</a:t>
            </a:r>
            <a:r>
              <a:rPr lang="zh-CN" altLang="en-US"/>
              <a:t>的形式呈现，展示某些特征之间的交互作用对模型输出的影响</a:t>
            </a:r>
          </a:p>
        </p:txBody>
      </p:sp>
      <p:sp>
        <p:nvSpPr>
          <p:cNvPr id="17" name="文本框 16"/>
          <p:cNvSpPr txBox="1"/>
          <p:nvPr/>
        </p:nvSpPr>
        <p:spPr>
          <a:xfrm>
            <a:off x="2152650" y="8136255"/>
            <a:ext cx="11300460" cy="368300"/>
          </a:xfrm>
          <a:prstGeom prst="rect">
            <a:avLst/>
          </a:prstGeom>
          <a:noFill/>
        </p:spPr>
        <p:txBody>
          <a:bodyPr wrap="square" rtlCol="0">
            <a:spAutoFit/>
          </a:bodyPr>
          <a:lstStyle/>
          <a:p>
            <a:r>
              <a:rPr lang="zh-CN" altLang="en-US"/>
              <a:t>直接用</a:t>
            </a:r>
            <a:r>
              <a:rPr lang="en-US" altLang="zh-CN"/>
              <a:t>“if-then”</a:t>
            </a:r>
            <a:r>
              <a:rPr lang="zh-CN" altLang="en-US"/>
              <a:t>形式表达，人类决策者可以一眼看出模型给出结果的依据</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6171" y="352130"/>
            <a:ext cx="11442744" cy="6086770"/>
            <a:chOff x="0" y="0"/>
            <a:chExt cx="11442738" cy="6086767"/>
          </a:xfrm>
        </p:grpSpPr>
        <p:sp>
          <p:nvSpPr>
            <p:cNvPr id="3" name="Freeform 3"/>
            <p:cNvSpPr/>
            <p:nvPr/>
          </p:nvSpPr>
          <p:spPr>
            <a:xfrm>
              <a:off x="3765169" y="63500"/>
              <a:ext cx="1691386" cy="995553"/>
            </a:xfrm>
            <a:custGeom>
              <a:avLst/>
              <a:gdLst/>
              <a:ahLst/>
              <a:cxnLst/>
              <a:rect l="l" t="t" r="r" b="b"/>
              <a:pathLst>
                <a:path w="1691386" h="995553">
                  <a:moveTo>
                    <a:pt x="291211" y="0"/>
                  </a:moveTo>
                  <a:lnTo>
                    <a:pt x="1400175" y="0"/>
                  </a:lnTo>
                  <a:cubicBezTo>
                    <a:pt x="1485646" y="0"/>
                    <a:pt x="1536954" y="0"/>
                    <a:pt x="1571117" y="14224"/>
                  </a:cubicBezTo>
                  <a:cubicBezTo>
                    <a:pt x="1620393" y="32131"/>
                    <a:pt x="1659255" y="70993"/>
                    <a:pt x="1677162" y="120269"/>
                  </a:cubicBezTo>
                  <a:cubicBezTo>
                    <a:pt x="1691386" y="154432"/>
                    <a:pt x="1691386" y="205740"/>
                    <a:pt x="1691386" y="291211"/>
                  </a:cubicBezTo>
                  <a:lnTo>
                    <a:pt x="1691386" y="704342"/>
                  </a:lnTo>
                  <a:cubicBezTo>
                    <a:pt x="1691386" y="789813"/>
                    <a:pt x="1691386" y="841121"/>
                    <a:pt x="1677162" y="875284"/>
                  </a:cubicBezTo>
                  <a:cubicBezTo>
                    <a:pt x="1659255" y="924560"/>
                    <a:pt x="1620393" y="963422"/>
                    <a:pt x="1571117" y="981329"/>
                  </a:cubicBezTo>
                  <a:cubicBezTo>
                    <a:pt x="1536954" y="995553"/>
                    <a:pt x="1485646" y="995553"/>
                    <a:pt x="1400175" y="995553"/>
                  </a:cubicBezTo>
                  <a:lnTo>
                    <a:pt x="291211" y="995553"/>
                  </a:lnTo>
                  <a:cubicBezTo>
                    <a:pt x="205740" y="995553"/>
                    <a:pt x="154432" y="995553"/>
                    <a:pt x="120269" y="981329"/>
                  </a:cubicBezTo>
                  <a:cubicBezTo>
                    <a:pt x="70993" y="963422"/>
                    <a:pt x="32131" y="924560"/>
                    <a:pt x="14224" y="875284"/>
                  </a:cubicBezTo>
                  <a:cubicBezTo>
                    <a:pt x="0" y="841121"/>
                    <a:pt x="0" y="789813"/>
                    <a:pt x="0" y="704342"/>
                  </a:cubicBezTo>
                  <a:lnTo>
                    <a:pt x="0" y="291211"/>
                  </a:lnTo>
                  <a:cubicBezTo>
                    <a:pt x="0" y="205740"/>
                    <a:pt x="0" y="154432"/>
                    <a:pt x="14224" y="120269"/>
                  </a:cubicBezTo>
                  <a:cubicBezTo>
                    <a:pt x="32131" y="70993"/>
                    <a:pt x="70993" y="32131"/>
                    <a:pt x="120269" y="14224"/>
                  </a:cubicBezTo>
                  <a:cubicBezTo>
                    <a:pt x="154432" y="0"/>
                    <a:pt x="205740" y="0"/>
                    <a:pt x="291211" y="0"/>
                  </a:cubicBezTo>
                  <a:close/>
                </a:path>
              </a:pathLst>
            </a:custGeom>
            <a:solidFill>
              <a:srgbClr val="004D80"/>
            </a:solidFill>
          </p:spPr>
        </p:sp>
        <p:sp>
          <p:nvSpPr>
            <p:cNvPr id="4" name="Freeform 4"/>
            <p:cNvSpPr/>
            <p:nvPr/>
          </p:nvSpPr>
          <p:spPr>
            <a:xfrm>
              <a:off x="3602101"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5" name="Freeform 5"/>
            <p:cNvSpPr/>
            <p:nvPr/>
          </p:nvSpPr>
          <p:spPr>
            <a:xfrm>
              <a:off x="6482969"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6" name="Freeform 6"/>
            <p:cNvSpPr/>
            <p:nvPr/>
          </p:nvSpPr>
          <p:spPr>
            <a:xfrm>
              <a:off x="9254109"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7" name="Freeform 7"/>
            <p:cNvSpPr/>
            <p:nvPr/>
          </p:nvSpPr>
          <p:spPr>
            <a:xfrm>
              <a:off x="4598162" y="1069848"/>
              <a:ext cx="25400" cy="502031"/>
            </a:xfrm>
            <a:custGeom>
              <a:avLst/>
              <a:gdLst/>
              <a:ahLst/>
              <a:cxnLst/>
              <a:rect l="l" t="t" r="r" b="b"/>
              <a:pathLst>
                <a:path w="25400" h="502031">
                  <a:moveTo>
                    <a:pt x="0" y="502031"/>
                  </a:moveTo>
                  <a:lnTo>
                    <a:pt x="0" y="0"/>
                  </a:lnTo>
                  <a:lnTo>
                    <a:pt x="25400" y="0"/>
                  </a:lnTo>
                  <a:lnTo>
                    <a:pt x="25400" y="501904"/>
                  </a:lnTo>
                  <a:close/>
                </a:path>
              </a:pathLst>
            </a:custGeom>
            <a:solidFill>
              <a:srgbClr val="5E5E5E"/>
            </a:solidFill>
          </p:spPr>
        </p:sp>
        <p:sp>
          <p:nvSpPr>
            <p:cNvPr id="8" name="Freeform 8"/>
            <p:cNvSpPr/>
            <p:nvPr/>
          </p:nvSpPr>
          <p:spPr>
            <a:xfrm>
              <a:off x="1260221" y="1526413"/>
              <a:ext cx="6191885" cy="25400"/>
            </a:xfrm>
            <a:custGeom>
              <a:avLst/>
              <a:gdLst/>
              <a:ahLst/>
              <a:cxnLst/>
              <a:rect l="l" t="t" r="r" b="b"/>
              <a:pathLst>
                <a:path w="6191885" h="25400">
                  <a:moveTo>
                    <a:pt x="6191885" y="25400"/>
                  </a:moveTo>
                  <a:lnTo>
                    <a:pt x="0" y="25400"/>
                  </a:lnTo>
                  <a:lnTo>
                    <a:pt x="0" y="0"/>
                  </a:lnTo>
                  <a:lnTo>
                    <a:pt x="6191885" y="0"/>
                  </a:lnTo>
                  <a:close/>
                </a:path>
              </a:pathLst>
            </a:custGeom>
            <a:solidFill>
              <a:srgbClr val="5E5E5E"/>
            </a:solidFill>
          </p:spPr>
        </p:sp>
        <p:sp>
          <p:nvSpPr>
            <p:cNvPr id="9" name="Freeform 9"/>
            <p:cNvSpPr/>
            <p:nvPr/>
          </p:nvSpPr>
          <p:spPr>
            <a:xfrm>
              <a:off x="1267587"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929292"/>
            </a:solidFill>
          </p:spPr>
        </p:sp>
        <p:sp>
          <p:nvSpPr>
            <p:cNvPr id="10" name="Freeform 10"/>
            <p:cNvSpPr/>
            <p:nvPr/>
          </p:nvSpPr>
          <p:spPr>
            <a:xfrm>
              <a:off x="1219327" y="2080895"/>
              <a:ext cx="121920" cy="121920"/>
            </a:xfrm>
            <a:custGeom>
              <a:avLst/>
              <a:gdLst/>
              <a:ahLst/>
              <a:cxnLst/>
              <a:rect l="l" t="t" r="r" b="b"/>
              <a:pathLst>
                <a:path w="121920" h="121920">
                  <a:moveTo>
                    <a:pt x="0" y="0"/>
                  </a:moveTo>
                  <a:lnTo>
                    <a:pt x="60960" y="121920"/>
                  </a:lnTo>
                  <a:lnTo>
                    <a:pt x="121920" y="0"/>
                  </a:lnTo>
                  <a:close/>
                </a:path>
              </a:pathLst>
            </a:custGeom>
            <a:solidFill>
              <a:srgbClr val="929292"/>
            </a:solidFill>
          </p:spPr>
        </p:sp>
        <p:sp>
          <p:nvSpPr>
            <p:cNvPr id="11" name="Freeform 11"/>
            <p:cNvSpPr/>
            <p:nvPr/>
          </p:nvSpPr>
          <p:spPr>
            <a:xfrm>
              <a:off x="7428738"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5E5E5E"/>
            </a:solidFill>
          </p:spPr>
        </p:sp>
        <p:sp>
          <p:nvSpPr>
            <p:cNvPr id="12" name="Freeform 12"/>
            <p:cNvSpPr/>
            <p:nvPr/>
          </p:nvSpPr>
          <p:spPr>
            <a:xfrm>
              <a:off x="7380478" y="2080895"/>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3" name="Freeform 13"/>
            <p:cNvSpPr/>
            <p:nvPr/>
          </p:nvSpPr>
          <p:spPr>
            <a:xfrm>
              <a:off x="7428738" y="3417824"/>
              <a:ext cx="25400" cy="502031"/>
            </a:xfrm>
            <a:custGeom>
              <a:avLst/>
              <a:gdLst/>
              <a:ahLst/>
              <a:cxnLst/>
              <a:rect l="l" t="t" r="r" b="b"/>
              <a:pathLst>
                <a:path w="25400" h="502031">
                  <a:moveTo>
                    <a:pt x="0" y="502031"/>
                  </a:moveTo>
                  <a:lnTo>
                    <a:pt x="0" y="0"/>
                  </a:lnTo>
                  <a:lnTo>
                    <a:pt x="25400" y="0"/>
                  </a:lnTo>
                  <a:lnTo>
                    <a:pt x="25400" y="501904"/>
                  </a:lnTo>
                  <a:close/>
                </a:path>
              </a:pathLst>
            </a:custGeom>
            <a:solidFill>
              <a:srgbClr val="5E5E5E"/>
            </a:solidFill>
          </p:spPr>
        </p:sp>
        <p:sp>
          <p:nvSpPr>
            <p:cNvPr id="14" name="Freeform 14"/>
            <p:cNvSpPr/>
            <p:nvPr/>
          </p:nvSpPr>
          <p:spPr>
            <a:xfrm>
              <a:off x="4654677" y="3894455"/>
              <a:ext cx="5692775" cy="25400"/>
            </a:xfrm>
            <a:custGeom>
              <a:avLst/>
              <a:gdLst/>
              <a:ahLst/>
              <a:cxnLst/>
              <a:rect l="l" t="t" r="r" b="b"/>
              <a:pathLst>
                <a:path w="5692775" h="25400">
                  <a:moveTo>
                    <a:pt x="5692775" y="25400"/>
                  </a:moveTo>
                  <a:lnTo>
                    <a:pt x="0" y="25400"/>
                  </a:lnTo>
                  <a:lnTo>
                    <a:pt x="0" y="0"/>
                  </a:lnTo>
                  <a:lnTo>
                    <a:pt x="5692775" y="0"/>
                  </a:lnTo>
                  <a:close/>
                </a:path>
              </a:pathLst>
            </a:custGeom>
            <a:solidFill>
              <a:srgbClr val="5E5E5E"/>
            </a:solidFill>
          </p:spPr>
        </p:sp>
        <p:sp>
          <p:nvSpPr>
            <p:cNvPr id="15" name="Freeform 15"/>
            <p:cNvSpPr/>
            <p:nvPr/>
          </p:nvSpPr>
          <p:spPr>
            <a:xfrm>
              <a:off x="4652010" y="3894455"/>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16" name="Freeform 16"/>
            <p:cNvSpPr/>
            <p:nvPr/>
          </p:nvSpPr>
          <p:spPr>
            <a:xfrm>
              <a:off x="4603750" y="4572762"/>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7" name="Freeform 17"/>
            <p:cNvSpPr/>
            <p:nvPr/>
          </p:nvSpPr>
          <p:spPr>
            <a:xfrm>
              <a:off x="10304018" y="3894455"/>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18" name="Freeform 18"/>
            <p:cNvSpPr/>
            <p:nvPr/>
          </p:nvSpPr>
          <p:spPr>
            <a:xfrm>
              <a:off x="10255758" y="4572762"/>
              <a:ext cx="121920" cy="121920"/>
            </a:xfrm>
            <a:custGeom>
              <a:avLst/>
              <a:gdLst/>
              <a:ahLst/>
              <a:cxnLst/>
              <a:rect l="l" t="t" r="r" b="b"/>
              <a:pathLst>
                <a:path w="121920" h="121920">
                  <a:moveTo>
                    <a:pt x="0" y="0"/>
                  </a:moveTo>
                  <a:lnTo>
                    <a:pt x="60960" y="121920"/>
                  </a:lnTo>
                  <a:lnTo>
                    <a:pt x="121919" y="0"/>
                  </a:lnTo>
                  <a:close/>
                </a:path>
              </a:pathLst>
            </a:custGeom>
            <a:solidFill>
              <a:srgbClr val="5E5E5E"/>
            </a:solidFill>
          </p:spPr>
        </p:sp>
        <p:sp>
          <p:nvSpPr>
            <p:cNvPr id="19" name="Freeform 19"/>
            <p:cNvSpPr/>
            <p:nvPr/>
          </p:nvSpPr>
          <p:spPr>
            <a:xfrm>
              <a:off x="7428738" y="3936492"/>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20" name="Freeform 20"/>
            <p:cNvSpPr/>
            <p:nvPr/>
          </p:nvSpPr>
          <p:spPr>
            <a:xfrm>
              <a:off x="7380478" y="4614799"/>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21" name="Freeform 21"/>
            <p:cNvSpPr/>
            <p:nvPr/>
          </p:nvSpPr>
          <p:spPr>
            <a:xfrm>
              <a:off x="63500" y="2196084"/>
              <a:ext cx="2586482" cy="1270000"/>
            </a:xfrm>
            <a:custGeom>
              <a:avLst/>
              <a:gdLst/>
              <a:ahLst/>
              <a:cxnLst/>
              <a:rect l="l" t="t" r="r" b="b"/>
              <a:pathLst>
                <a:path w="2586482" h="1270000">
                  <a:moveTo>
                    <a:pt x="0" y="1270000"/>
                  </a:moveTo>
                  <a:lnTo>
                    <a:pt x="2586482" y="1270000"/>
                  </a:lnTo>
                  <a:lnTo>
                    <a:pt x="2586482" y="0"/>
                  </a:lnTo>
                  <a:lnTo>
                    <a:pt x="0" y="0"/>
                  </a:lnTo>
                  <a:close/>
                </a:path>
              </a:pathLst>
            </a:custGeom>
            <a:solidFill>
              <a:srgbClr val="929292"/>
            </a:solidFill>
          </p:spPr>
        </p:sp>
        <p:sp>
          <p:nvSpPr>
            <p:cNvPr id="22" name="Freeform 22"/>
            <p:cNvSpPr/>
            <p:nvPr/>
          </p:nvSpPr>
          <p:spPr>
            <a:xfrm>
              <a:off x="6328791" y="2196084"/>
              <a:ext cx="2586482" cy="1270000"/>
            </a:xfrm>
            <a:custGeom>
              <a:avLst/>
              <a:gdLst/>
              <a:ahLst/>
              <a:cxnLst/>
              <a:rect l="l" t="t" r="r" b="b"/>
              <a:pathLst>
                <a:path w="2586482" h="1270000">
                  <a:moveTo>
                    <a:pt x="0" y="1270000"/>
                  </a:moveTo>
                  <a:lnTo>
                    <a:pt x="2586482" y="1270000"/>
                  </a:lnTo>
                  <a:lnTo>
                    <a:pt x="2586482" y="0"/>
                  </a:lnTo>
                  <a:lnTo>
                    <a:pt x="0" y="0"/>
                  </a:lnTo>
                  <a:close/>
                </a:path>
              </a:pathLst>
            </a:custGeom>
            <a:solidFill>
              <a:srgbClr val="004D80"/>
            </a:solidFill>
          </p:spPr>
        </p:sp>
      </p:grpSp>
      <p:sp>
        <p:nvSpPr>
          <p:cNvPr id="23" name="TextBox 23"/>
          <p:cNvSpPr txBox="1"/>
          <p:nvPr/>
        </p:nvSpPr>
        <p:spPr>
          <a:xfrm>
            <a:off x="5673604" y="630003"/>
            <a:ext cx="619068" cy="532638"/>
          </a:xfrm>
          <a:prstGeom prst="rect">
            <a:avLst/>
          </a:prstGeom>
        </p:spPr>
        <p:txBody>
          <a:bodyPr lIns="0" tIns="0" rIns="0" bIns="0" rtlCol="0" anchor="t">
            <a:spAutoFit/>
          </a:bodyPr>
          <a:lstStyle/>
          <a:p>
            <a:pPr algn="l">
              <a:lnSpc>
                <a:spcPts val="4200"/>
              </a:lnSpc>
            </a:pPr>
            <a:r>
              <a:rPr lang="en-US" sz="3000">
                <a:solidFill>
                  <a:srgbClr val="FFFFFF"/>
                </a:solidFill>
                <a:latin typeface="Arimo" panose="020B0604020202020204"/>
                <a:ea typeface="Arimo" panose="020B0604020202020204"/>
                <a:cs typeface="Arimo" panose="020B0604020202020204"/>
                <a:sym typeface="Arimo" panose="020B0604020202020204"/>
              </a:rPr>
              <a:t>XAI</a:t>
            </a:r>
          </a:p>
        </p:txBody>
      </p:sp>
      <p:sp>
        <p:nvSpPr>
          <p:cNvPr id="24" name="TextBox 24"/>
          <p:cNvSpPr txBox="1"/>
          <p:nvPr/>
        </p:nvSpPr>
        <p:spPr>
          <a:xfrm>
            <a:off x="1527175" y="2590800"/>
            <a:ext cx="2323465" cy="692150"/>
          </a:xfrm>
          <a:prstGeom prst="rect">
            <a:avLst/>
          </a:prstGeom>
        </p:spPr>
        <p:txBody>
          <a:bodyPr wrap="square" lIns="0" tIns="0" rIns="0" bIns="0" rtlCol="0" anchor="t">
            <a:spAutoFit/>
          </a:bodyPr>
          <a:lstStyle/>
          <a:p>
            <a:pPr algn="ctr">
              <a:lnSpc>
                <a:spcPts val="2700"/>
              </a:lnSpc>
            </a:pPr>
            <a:r>
              <a:rPr lang="zh-CN" altLang="en-US" sz="2200">
                <a:solidFill>
                  <a:srgbClr val="FFFFFF"/>
                </a:solidFill>
                <a:latin typeface="Arimo" panose="020B0604020202020204"/>
                <a:ea typeface="宋体" panose="02010600030101010101" pitchFamily="2" charset="-122"/>
                <a:cs typeface="Arimo" panose="020B0604020202020204"/>
                <a:sym typeface="Arimo" panose="020B0604020202020204"/>
              </a:rPr>
              <a:t>直接可解释模型</a:t>
            </a:r>
          </a:p>
          <a:p>
            <a:pPr algn="ctr">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Directly </a:t>
            </a:r>
          </a:p>
        </p:txBody>
      </p:sp>
      <p:sp>
        <p:nvSpPr>
          <p:cNvPr id="25" name="TextBox 25"/>
          <p:cNvSpPr txBox="1"/>
          <p:nvPr/>
        </p:nvSpPr>
        <p:spPr>
          <a:xfrm>
            <a:off x="1545365" y="3184674"/>
            <a:ext cx="240216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explainable model</a:t>
            </a:r>
          </a:p>
        </p:txBody>
      </p:sp>
      <p:sp>
        <p:nvSpPr>
          <p:cNvPr id="26" name="TextBox 26"/>
          <p:cNvSpPr txBox="1"/>
          <p:nvPr/>
        </p:nvSpPr>
        <p:spPr>
          <a:xfrm>
            <a:off x="5117192" y="5398922"/>
            <a:ext cx="1942909" cy="6966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Explaining the model (global)</a:t>
            </a:r>
          </a:p>
        </p:txBody>
      </p:sp>
      <p:sp>
        <p:nvSpPr>
          <p:cNvPr id="27" name="TextBox 27"/>
          <p:cNvSpPr txBox="1"/>
          <p:nvPr/>
        </p:nvSpPr>
        <p:spPr>
          <a:xfrm>
            <a:off x="7784465" y="2590800"/>
            <a:ext cx="2348230" cy="1038225"/>
          </a:xfrm>
          <a:prstGeom prst="rect">
            <a:avLst/>
          </a:prstGeom>
        </p:spPr>
        <p:txBody>
          <a:bodyPr wrap="square" lIns="0" tIns="0" rIns="0" bIns="0" rtlCol="0" anchor="t">
            <a:spAutoFit/>
          </a:bodyPr>
          <a:lstStyle/>
          <a:p>
            <a:pPr algn="ctr">
              <a:lnSpc>
                <a:spcPts val="2700"/>
              </a:lnSpc>
            </a:pPr>
            <a:r>
              <a:rPr lang="zh-CN" altLang="en-US" sz="2200">
                <a:solidFill>
                  <a:srgbClr val="FFFFFF"/>
                </a:solidFill>
                <a:latin typeface="Arimo" panose="020B0604020202020204"/>
                <a:ea typeface="宋体" panose="02010600030101010101" pitchFamily="2" charset="-122"/>
                <a:cs typeface="Arimo" panose="020B0604020202020204"/>
                <a:sym typeface="Arimo" panose="020B0604020202020204"/>
              </a:rPr>
              <a:t>事后可解释性</a:t>
            </a:r>
            <a:endParaRPr lang="en-US" sz="2200">
              <a:solidFill>
                <a:srgbClr val="FFFFFF"/>
              </a:solidFill>
              <a:latin typeface="Arimo" panose="020B0604020202020204"/>
              <a:ea typeface="Arimo" panose="020B0604020202020204"/>
              <a:cs typeface="Arimo" panose="020B0604020202020204"/>
              <a:sym typeface="Arimo" panose="020B0604020202020204"/>
            </a:endParaRPr>
          </a:p>
          <a:p>
            <a:pPr algn="ctr">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Post-hoc </a:t>
            </a:r>
          </a:p>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 </a:t>
            </a:r>
          </a:p>
        </p:txBody>
      </p:sp>
      <p:sp>
        <p:nvSpPr>
          <p:cNvPr id="28" name="TextBox 28"/>
          <p:cNvSpPr txBox="1"/>
          <p:nvPr/>
        </p:nvSpPr>
        <p:spPr>
          <a:xfrm>
            <a:off x="8141865" y="3184674"/>
            <a:ext cx="1726454"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explainability</a:t>
            </a:r>
          </a:p>
        </p:txBody>
      </p:sp>
      <p:sp>
        <p:nvSpPr>
          <p:cNvPr id="29" name="TextBox 29"/>
          <p:cNvSpPr txBox="1"/>
          <p:nvPr/>
        </p:nvSpPr>
        <p:spPr>
          <a:xfrm>
            <a:off x="8124930" y="5398922"/>
            <a:ext cx="168427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Explaining a </a:t>
            </a:r>
          </a:p>
        </p:txBody>
      </p:sp>
      <p:sp>
        <p:nvSpPr>
          <p:cNvPr id="30" name="TextBox 30"/>
          <p:cNvSpPr txBox="1"/>
          <p:nvPr/>
        </p:nvSpPr>
        <p:spPr>
          <a:xfrm>
            <a:off x="7946117" y="5741822"/>
            <a:ext cx="196983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decision (local)</a:t>
            </a:r>
          </a:p>
        </p:txBody>
      </p:sp>
      <p:sp>
        <p:nvSpPr>
          <p:cNvPr id="31" name="TextBox 31"/>
          <p:cNvSpPr txBox="1"/>
          <p:nvPr/>
        </p:nvSpPr>
        <p:spPr>
          <a:xfrm>
            <a:off x="11007395" y="5398922"/>
            <a:ext cx="1457144"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Inspecting </a:t>
            </a:r>
          </a:p>
        </p:txBody>
      </p:sp>
      <p:sp>
        <p:nvSpPr>
          <p:cNvPr id="32" name="TextBox 32"/>
          <p:cNvSpPr txBox="1"/>
          <p:nvPr/>
        </p:nvSpPr>
        <p:spPr>
          <a:xfrm>
            <a:off x="10751182" y="5741822"/>
            <a:ext cx="1900590"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counterfactual</a:t>
            </a:r>
          </a:p>
        </p:txBody>
      </p:sp>
      <p:sp>
        <p:nvSpPr>
          <p:cNvPr id="33" name="TextBox 33"/>
          <p:cNvSpPr txBox="1"/>
          <p:nvPr/>
        </p:nvSpPr>
        <p:spPr>
          <a:xfrm>
            <a:off x="1847996" y="9247232"/>
            <a:ext cx="6401143" cy="287020"/>
          </a:xfrm>
          <a:prstGeom prst="rect">
            <a:avLst/>
          </a:prstGeom>
        </p:spPr>
        <p:txBody>
          <a:bodyPr lIns="0" tIns="0" rIns="0" bIns="0" rtlCol="0" anchor="t">
            <a:spAutoFit/>
          </a:bodyPr>
          <a:lstStyle/>
          <a:p>
            <a:pPr algn="l">
              <a:lnSpc>
                <a:spcPts val="2240"/>
              </a:lnSpc>
            </a:pPr>
            <a:r>
              <a:rPr lang="en-US" sz="1600">
                <a:solidFill>
                  <a:srgbClr val="5E5E5E"/>
                </a:solidFill>
                <a:latin typeface="Arab Times" panose="02000400000000000000"/>
                <a:ea typeface="Arab Times" panose="02000400000000000000"/>
                <a:cs typeface="Arab Times" panose="02000400000000000000"/>
                <a:sym typeface="Arab Times" panose="02000400000000000000"/>
              </a:rPr>
              <a:t>Guidotti et al. A survey of methods for explaining black box models. </a:t>
            </a:r>
          </a:p>
        </p:txBody>
      </p:sp>
      <p:sp>
        <p:nvSpPr>
          <p:cNvPr id="34" name="TextBox 34"/>
          <p:cNvSpPr txBox="1"/>
          <p:nvPr/>
        </p:nvSpPr>
        <p:spPr>
          <a:xfrm>
            <a:off x="8020266" y="9230849"/>
            <a:ext cx="2849375" cy="287020"/>
          </a:xfrm>
          <a:prstGeom prst="rect">
            <a:avLst/>
          </a:prstGeom>
        </p:spPr>
        <p:txBody>
          <a:bodyPr lIns="0" tIns="0" rIns="0" bIns="0" rtlCol="0" anchor="t">
            <a:spAutoFit/>
          </a:bodyPr>
          <a:lstStyle/>
          <a:p>
            <a:pPr algn="l">
              <a:lnSpc>
                <a:spcPts val="2240"/>
              </a:lnSpc>
            </a:pPr>
            <a:r>
              <a:rPr lang="en-US" sz="1600">
                <a:solidFill>
                  <a:srgbClr val="5E5E5E"/>
                </a:solidFill>
                <a:latin typeface="Arab Times" panose="02000400000000000000"/>
                <a:ea typeface="Arab Times" panose="02000400000000000000"/>
                <a:cs typeface="Arab Times" panose="02000400000000000000"/>
                <a:sym typeface="Arab Times" panose="02000400000000000000"/>
              </a:rPr>
              <a:t>ACM computing surveys </a:t>
            </a:r>
          </a:p>
        </p:txBody>
      </p:sp>
      <p:sp>
        <p:nvSpPr>
          <p:cNvPr id="35" name="文本框 34"/>
          <p:cNvSpPr txBox="1"/>
          <p:nvPr/>
        </p:nvSpPr>
        <p:spPr>
          <a:xfrm>
            <a:off x="628650" y="6517640"/>
            <a:ext cx="11946890" cy="2484755"/>
          </a:xfrm>
          <a:prstGeom prst="rect">
            <a:avLst/>
          </a:prstGeom>
          <a:noFill/>
        </p:spPr>
        <p:txBody>
          <a:bodyPr wrap="square" rtlCol="0">
            <a:noAutofit/>
          </a:bodyPr>
          <a:lstStyle/>
          <a:p>
            <a:r>
              <a:rPr lang="en-US" altLang="zh-CN"/>
              <a:t>Explaining the model (global)</a:t>
            </a:r>
            <a:r>
              <a:rPr lang="zh-CN" altLang="en-US"/>
              <a:t>：解释模型整体的行为、重要特征、决策边界等，帮助我们了解模型在全局层面是如何做出决策的。</a:t>
            </a:r>
          </a:p>
          <a:p>
            <a:r>
              <a:rPr lang="en-US" altLang="zh-CN"/>
              <a:t>Explaining a decision (local)</a:t>
            </a:r>
            <a:r>
              <a:rPr lang="zh-CN" altLang="en-US"/>
              <a:t>：聚焦于某个具体输入，分析模型为什么给出了特定的输出，这通常会用到局部解释方法，</a:t>
            </a:r>
            <a:r>
              <a:rPr lang="en-US" altLang="zh-CN"/>
              <a:t>SHAP!!</a:t>
            </a:r>
            <a:endParaRPr lang="zh-CN" altLang="en-US"/>
          </a:p>
          <a:p>
            <a:r>
              <a:rPr lang="en-US" altLang="zh-CN"/>
              <a:t>Inspecting counterfactual</a:t>
            </a:r>
            <a:r>
              <a:rPr lang="zh-CN" altLang="en-US"/>
              <a:t>：通过生成</a:t>
            </a:r>
            <a:r>
              <a:rPr lang="en-US" altLang="zh-CN"/>
              <a:t>“</a:t>
            </a:r>
            <a:r>
              <a:rPr lang="zh-CN" altLang="en-US"/>
              <a:t>反事实</a:t>
            </a:r>
            <a:r>
              <a:rPr lang="en-US" altLang="zh-CN"/>
              <a:t>”</a:t>
            </a:r>
            <a:r>
              <a:rPr lang="zh-CN" altLang="en-US"/>
              <a:t>示例来说明，如果某些特征发生变化，模型的预测结果会不会不同、怎么变，从而帮助理解模型的决策边界或敏感度。</a:t>
            </a:r>
          </a:p>
          <a:p>
            <a:pPr algn="ctr"/>
            <a:r>
              <a:rPr lang="en-US" altLang="zh-CN"/>
              <a:t>  </a:t>
            </a:r>
          </a:p>
          <a:p>
            <a:pPr algn="ctr"/>
            <a:r>
              <a:rPr lang="zh-CN" altLang="en-US" sz="2400" b="1">
                <a:solidFill>
                  <a:schemeClr val="accent5">
                    <a:lumMod val="50000"/>
                  </a:schemeClr>
                </a:solidFill>
              </a:rPr>
              <a:t>整体到局部，事实到反事实</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6260" y="5195268"/>
            <a:ext cx="813797" cy="3505610"/>
          </a:xfrm>
          <a:custGeom>
            <a:avLst/>
            <a:gdLst/>
            <a:ahLst/>
            <a:cxnLst/>
            <a:rect l="l" t="t" r="r" b="b"/>
            <a:pathLst>
              <a:path w="813797" h="3505610">
                <a:moveTo>
                  <a:pt x="0" y="0"/>
                </a:moveTo>
                <a:lnTo>
                  <a:pt x="813797" y="0"/>
                </a:lnTo>
                <a:lnTo>
                  <a:pt x="813797" y="3505610"/>
                </a:lnTo>
                <a:lnTo>
                  <a:pt x="0" y="3505610"/>
                </a:lnTo>
                <a:lnTo>
                  <a:pt x="0" y="0"/>
                </a:lnTo>
                <a:close/>
              </a:path>
            </a:pathLst>
          </a:custGeom>
          <a:blipFill>
            <a:blip r:embed="rId2"/>
            <a:stretch>
              <a:fillRect/>
            </a:stretch>
          </a:blipFill>
        </p:spPr>
      </p:sp>
      <p:sp>
        <p:nvSpPr>
          <p:cNvPr id="3" name="Freeform 3"/>
          <p:cNvSpPr/>
          <p:nvPr/>
        </p:nvSpPr>
        <p:spPr>
          <a:xfrm>
            <a:off x="6255534" y="2395052"/>
            <a:ext cx="1259653" cy="1537011"/>
          </a:xfrm>
          <a:custGeom>
            <a:avLst/>
            <a:gdLst/>
            <a:ahLst/>
            <a:cxnLst/>
            <a:rect l="l" t="t" r="r" b="b"/>
            <a:pathLst>
              <a:path w="1259653" h="1537011">
                <a:moveTo>
                  <a:pt x="0" y="0"/>
                </a:moveTo>
                <a:lnTo>
                  <a:pt x="1259653" y="0"/>
                </a:lnTo>
                <a:lnTo>
                  <a:pt x="1259653" y="1537011"/>
                </a:lnTo>
                <a:lnTo>
                  <a:pt x="0" y="1537011"/>
                </a:lnTo>
                <a:lnTo>
                  <a:pt x="0" y="0"/>
                </a:lnTo>
                <a:close/>
              </a:path>
            </a:pathLst>
          </a:custGeom>
          <a:blipFill>
            <a:blip r:embed="rId3"/>
            <a:stretch>
              <a:fillRect/>
            </a:stretch>
          </a:blipFill>
        </p:spPr>
      </p:sp>
      <p:grpSp>
        <p:nvGrpSpPr>
          <p:cNvPr id="4" name="Group 4"/>
          <p:cNvGrpSpPr>
            <a:grpSpLocks noChangeAspect="1"/>
          </p:cNvGrpSpPr>
          <p:nvPr/>
        </p:nvGrpSpPr>
        <p:grpSpPr>
          <a:xfrm>
            <a:off x="773420" y="2132657"/>
            <a:ext cx="5689806" cy="2881846"/>
            <a:chOff x="0" y="0"/>
            <a:chExt cx="5689803" cy="2881846"/>
          </a:xfrm>
        </p:grpSpPr>
        <p:sp>
          <p:nvSpPr>
            <p:cNvPr id="5" name="Freeform 5"/>
            <p:cNvSpPr/>
            <p:nvPr/>
          </p:nvSpPr>
          <p:spPr>
            <a:xfrm>
              <a:off x="4013708" y="1094232"/>
              <a:ext cx="1503426" cy="25400"/>
            </a:xfrm>
            <a:custGeom>
              <a:avLst/>
              <a:gdLst/>
              <a:ahLst/>
              <a:cxnLst/>
              <a:rect l="l" t="t" r="r" b="b"/>
              <a:pathLst>
                <a:path w="1503426" h="25400">
                  <a:moveTo>
                    <a:pt x="0" y="0"/>
                  </a:moveTo>
                  <a:lnTo>
                    <a:pt x="1490726" y="0"/>
                  </a:lnTo>
                  <a:lnTo>
                    <a:pt x="1490726" y="12700"/>
                  </a:lnTo>
                  <a:lnTo>
                    <a:pt x="1490726" y="0"/>
                  </a:lnTo>
                  <a:lnTo>
                    <a:pt x="1503426" y="0"/>
                  </a:lnTo>
                  <a:lnTo>
                    <a:pt x="1503426" y="25400"/>
                  </a:lnTo>
                  <a:lnTo>
                    <a:pt x="1490726" y="25400"/>
                  </a:lnTo>
                  <a:lnTo>
                    <a:pt x="0" y="25400"/>
                  </a:lnTo>
                  <a:close/>
                </a:path>
              </a:pathLst>
            </a:custGeom>
            <a:solidFill>
              <a:srgbClr val="000000"/>
            </a:solidFill>
          </p:spPr>
        </p:sp>
        <p:sp>
          <p:nvSpPr>
            <p:cNvPr id="6" name="Freeform 6"/>
            <p:cNvSpPr/>
            <p:nvPr/>
          </p:nvSpPr>
          <p:spPr>
            <a:xfrm>
              <a:off x="5504434" y="1045972"/>
              <a:ext cx="121920" cy="121920"/>
            </a:xfrm>
            <a:custGeom>
              <a:avLst/>
              <a:gdLst/>
              <a:ahLst/>
              <a:cxnLst/>
              <a:rect l="l" t="t" r="r" b="b"/>
              <a:pathLst>
                <a:path w="121920" h="121920">
                  <a:moveTo>
                    <a:pt x="0" y="121920"/>
                  </a:moveTo>
                  <a:lnTo>
                    <a:pt x="121920" y="60960"/>
                  </a:lnTo>
                  <a:lnTo>
                    <a:pt x="0" y="0"/>
                  </a:lnTo>
                  <a:close/>
                </a:path>
              </a:pathLst>
            </a:custGeom>
            <a:solidFill>
              <a:srgbClr val="000000"/>
            </a:solidFill>
          </p:spPr>
        </p:sp>
        <p:sp>
          <p:nvSpPr>
            <p:cNvPr id="7" name="Freeform 7"/>
            <p:cNvSpPr/>
            <p:nvPr/>
          </p:nvSpPr>
          <p:spPr>
            <a:xfrm>
              <a:off x="63500" y="63500"/>
              <a:ext cx="3870071" cy="2754884"/>
            </a:xfrm>
            <a:custGeom>
              <a:avLst/>
              <a:gdLst/>
              <a:ahLst/>
              <a:cxnLst/>
              <a:rect l="l" t="t" r="r" b="b"/>
              <a:pathLst>
                <a:path w="3870071" h="2754884">
                  <a:moveTo>
                    <a:pt x="0" y="2754884"/>
                  </a:moveTo>
                  <a:lnTo>
                    <a:pt x="3870071" y="2754884"/>
                  </a:lnTo>
                  <a:lnTo>
                    <a:pt x="3870071" y="0"/>
                  </a:lnTo>
                  <a:lnTo>
                    <a:pt x="0" y="0"/>
                  </a:lnTo>
                  <a:close/>
                </a:path>
              </a:pathLst>
            </a:custGeom>
            <a:solidFill>
              <a:srgbClr val="5E5E5E"/>
            </a:solidFill>
          </p:spPr>
        </p:sp>
      </p:grpSp>
      <p:grpSp>
        <p:nvGrpSpPr>
          <p:cNvPr id="8" name="Group 8"/>
          <p:cNvGrpSpPr>
            <a:grpSpLocks noChangeAspect="1"/>
          </p:cNvGrpSpPr>
          <p:nvPr/>
        </p:nvGrpSpPr>
        <p:grpSpPr>
          <a:xfrm>
            <a:off x="6096819" y="9591694"/>
            <a:ext cx="2301135" cy="18602"/>
            <a:chOff x="0" y="0"/>
            <a:chExt cx="2301126" cy="18606"/>
          </a:xfrm>
        </p:grpSpPr>
        <p:sp>
          <p:nvSpPr>
            <p:cNvPr id="9" name="Freeform 9"/>
            <p:cNvSpPr/>
            <p:nvPr/>
          </p:nvSpPr>
          <p:spPr>
            <a:xfrm>
              <a:off x="0" y="0"/>
              <a:ext cx="2301113" cy="18542"/>
            </a:xfrm>
            <a:custGeom>
              <a:avLst/>
              <a:gdLst/>
              <a:ahLst/>
              <a:cxnLst/>
              <a:rect l="l" t="t" r="r" b="b"/>
              <a:pathLst>
                <a:path w="2301113" h="18542">
                  <a:moveTo>
                    <a:pt x="0" y="0"/>
                  </a:moveTo>
                  <a:lnTo>
                    <a:pt x="2301113" y="0"/>
                  </a:lnTo>
                  <a:lnTo>
                    <a:pt x="2301113" y="18542"/>
                  </a:lnTo>
                  <a:lnTo>
                    <a:pt x="0" y="18542"/>
                  </a:lnTo>
                  <a:close/>
                </a:path>
              </a:pathLst>
            </a:custGeom>
            <a:solidFill>
              <a:srgbClr val="5E5E5E"/>
            </a:solidFill>
          </p:spPr>
        </p:sp>
      </p:grpSp>
      <p:grpSp>
        <p:nvGrpSpPr>
          <p:cNvPr id="10" name="Group 10"/>
          <p:cNvGrpSpPr>
            <a:grpSpLocks noChangeAspect="1"/>
          </p:cNvGrpSpPr>
          <p:nvPr/>
        </p:nvGrpSpPr>
        <p:grpSpPr>
          <a:xfrm>
            <a:off x="7453513" y="3115142"/>
            <a:ext cx="1739541" cy="248917"/>
            <a:chOff x="0" y="0"/>
            <a:chExt cx="1739544" cy="248920"/>
          </a:xfrm>
        </p:grpSpPr>
        <p:sp>
          <p:nvSpPr>
            <p:cNvPr id="11" name="Freeform 11"/>
            <p:cNvSpPr/>
            <p:nvPr/>
          </p:nvSpPr>
          <p:spPr>
            <a:xfrm>
              <a:off x="63500" y="111760"/>
              <a:ext cx="1503299" cy="25400"/>
            </a:xfrm>
            <a:custGeom>
              <a:avLst/>
              <a:gdLst/>
              <a:ahLst/>
              <a:cxnLst/>
              <a:rect l="l" t="t" r="r" b="b"/>
              <a:pathLst>
                <a:path w="1503299" h="25400">
                  <a:moveTo>
                    <a:pt x="0" y="0"/>
                  </a:moveTo>
                  <a:lnTo>
                    <a:pt x="1490599" y="0"/>
                  </a:lnTo>
                  <a:lnTo>
                    <a:pt x="1490599" y="12700"/>
                  </a:lnTo>
                  <a:lnTo>
                    <a:pt x="1490599" y="0"/>
                  </a:lnTo>
                  <a:lnTo>
                    <a:pt x="1503299" y="0"/>
                  </a:lnTo>
                  <a:lnTo>
                    <a:pt x="1503299" y="25400"/>
                  </a:lnTo>
                  <a:lnTo>
                    <a:pt x="1490599" y="25400"/>
                  </a:lnTo>
                  <a:lnTo>
                    <a:pt x="0" y="25400"/>
                  </a:lnTo>
                  <a:close/>
                </a:path>
              </a:pathLst>
            </a:custGeom>
            <a:solidFill>
              <a:srgbClr val="000000"/>
            </a:solidFill>
          </p:spPr>
        </p:sp>
        <p:sp>
          <p:nvSpPr>
            <p:cNvPr id="12" name="Freeform 12"/>
            <p:cNvSpPr/>
            <p:nvPr/>
          </p:nvSpPr>
          <p:spPr>
            <a:xfrm>
              <a:off x="1554099" y="63500"/>
              <a:ext cx="121920" cy="121920"/>
            </a:xfrm>
            <a:custGeom>
              <a:avLst/>
              <a:gdLst/>
              <a:ahLst/>
              <a:cxnLst/>
              <a:rect l="l" t="t" r="r" b="b"/>
              <a:pathLst>
                <a:path w="121920" h="121920">
                  <a:moveTo>
                    <a:pt x="0" y="121920"/>
                  </a:moveTo>
                  <a:lnTo>
                    <a:pt x="121920" y="60960"/>
                  </a:lnTo>
                  <a:lnTo>
                    <a:pt x="0" y="0"/>
                  </a:lnTo>
                  <a:close/>
                </a:path>
              </a:pathLst>
            </a:custGeom>
            <a:solidFill>
              <a:srgbClr val="000000"/>
            </a:solidFill>
          </p:spPr>
        </p:sp>
      </p:grpSp>
      <p:sp>
        <p:nvSpPr>
          <p:cNvPr id="13" name="TextBox 13"/>
          <p:cNvSpPr txBox="1"/>
          <p:nvPr/>
        </p:nvSpPr>
        <p:spPr>
          <a:xfrm>
            <a:off x="1003297" y="709536"/>
            <a:ext cx="10846279" cy="1303655"/>
          </a:xfrm>
          <a:prstGeom prst="rect">
            <a:avLst/>
          </a:prstGeom>
        </p:spPr>
        <p:txBody>
          <a:bodyPr lIns="0" tIns="0" rIns="0" bIns="0" rtlCol="0" anchor="t">
            <a:spAutoFit/>
          </a:bodyPr>
          <a:lstStyle/>
          <a:p>
            <a:pPr algn="l">
              <a:lnSpc>
                <a:spcPts val="5085"/>
              </a:lnSpc>
            </a:pPr>
            <a:r>
              <a:rPr lang="en-US" sz="3800"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 use case：</a:t>
            </a:r>
          </a:p>
          <a:p>
            <a:pPr algn="l">
              <a:lnSpc>
                <a:spcPts val="5085"/>
              </a:lnSpc>
            </a:pPr>
            <a:r>
              <a:rPr lang="zh-CN" altLang="en-US" sz="3800"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基于机器学习的贷款审批决策支持系统的应用场景</a:t>
            </a:r>
          </a:p>
        </p:txBody>
      </p:sp>
      <p:sp>
        <p:nvSpPr>
          <p:cNvPr id="14" name="TextBox 14"/>
          <p:cNvSpPr txBox="1"/>
          <p:nvPr/>
        </p:nvSpPr>
        <p:spPr>
          <a:xfrm>
            <a:off x="9873291" y="2915393"/>
            <a:ext cx="2362267" cy="410794"/>
          </a:xfrm>
          <a:prstGeom prst="rect">
            <a:avLst/>
          </a:prstGeom>
        </p:spPr>
        <p:txBody>
          <a:bodyPr lIns="0" tIns="0" rIns="0" bIns="0" rtlCol="0" anchor="t">
            <a:spAutoFit/>
          </a:bodyPr>
          <a:lstStyle/>
          <a:p>
            <a:pPr algn="l">
              <a:lnSpc>
                <a:spcPts val="3300"/>
              </a:lnSpc>
            </a:pPr>
            <a:r>
              <a:rPr lang="en-US" sz="2700" b="1" spc="21">
                <a:solidFill>
                  <a:srgbClr val="0000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Risk of failing </a:t>
            </a:r>
          </a:p>
        </p:txBody>
      </p:sp>
      <p:sp>
        <p:nvSpPr>
          <p:cNvPr id="15" name="TextBox 15"/>
          <p:cNvSpPr txBox="1"/>
          <p:nvPr/>
        </p:nvSpPr>
        <p:spPr>
          <a:xfrm>
            <a:off x="9932784" y="3334493"/>
            <a:ext cx="2143668" cy="410794"/>
          </a:xfrm>
          <a:prstGeom prst="rect">
            <a:avLst/>
          </a:prstGeom>
        </p:spPr>
        <p:txBody>
          <a:bodyPr lIns="0" tIns="0" rIns="0" bIns="0" rtlCol="0" anchor="t">
            <a:spAutoFit/>
          </a:bodyPr>
          <a:lstStyle/>
          <a:p>
            <a:pPr algn="l">
              <a:lnSpc>
                <a:spcPts val="3300"/>
              </a:lnSpc>
            </a:pPr>
            <a:r>
              <a:rPr lang="en-US" sz="2700" b="1" spc="21">
                <a:solidFill>
                  <a:srgbClr val="0000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to repay: </a:t>
            </a:r>
            <a:r>
              <a:rPr lang="en-US" sz="2700" b="1" spc="21">
                <a:solidFill>
                  <a:srgbClr val="0171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low</a:t>
            </a:r>
          </a:p>
        </p:txBody>
      </p:sp>
      <p:sp>
        <p:nvSpPr>
          <p:cNvPr id="16" name="TextBox 16"/>
          <p:cNvSpPr txBox="1"/>
          <p:nvPr/>
        </p:nvSpPr>
        <p:spPr>
          <a:xfrm>
            <a:off x="3734133" y="7878909"/>
            <a:ext cx="7287139" cy="1115695"/>
          </a:xfrm>
          <a:prstGeom prst="rect">
            <a:avLst/>
          </a:prstGeom>
        </p:spPr>
        <p:txBody>
          <a:bodyPr lIns="0" tIns="0" rIns="0" bIns="0" rtlCol="0" anchor="t">
            <a:spAutoFit/>
          </a:bodyPr>
          <a:lstStyle/>
          <a:p>
            <a:pPr algn="l">
              <a:lnSpc>
                <a:spcPts val="2900"/>
              </a:lnSpc>
            </a:pPr>
            <a:r>
              <a:rPr lang="zh-CN" altLang="en-US" sz="2200" b="1">
                <a:solidFill>
                  <a:srgbClr val="000000"/>
                </a:solidFill>
                <a:latin typeface="IBM Plex Sans 1" panose="020B0503050203000203"/>
                <a:ea typeface="IBM Plex Sans 1" panose="020B0503050203000203"/>
                <a:cs typeface="IBM Plex Sans 1" panose="020B0503050203000203"/>
                <a:sym typeface="IBM Plex Sans 1" panose="020B0503050203000203"/>
              </a:rPr>
              <a:t>银行客户</a:t>
            </a:r>
          </a:p>
          <a:p>
            <a:pPr algn="l">
              <a:lnSpc>
                <a:spcPts val="2900"/>
              </a:lnSpc>
            </a:pPr>
            <a:r>
              <a:rPr lang="en-US" altLang="zh-CN"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申请贷款的个人，希望知道贷款申请被批准或拒绝的原因，以及如何改进（被拒）或需要满足什么条件（被批准）</a:t>
            </a:r>
          </a:p>
        </p:txBody>
      </p:sp>
      <p:sp>
        <p:nvSpPr>
          <p:cNvPr id="17" name="TextBox 17"/>
          <p:cNvSpPr txBox="1"/>
          <p:nvPr/>
        </p:nvSpPr>
        <p:spPr>
          <a:xfrm>
            <a:off x="3691528" y="5273659"/>
            <a:ext cx="8048635" cy="1115695"/>
          </a:xfrm>
          <a:prstGeom prst="rect">
            <a:avLst/>
          </a:prstGeom>
        </p:spPr>
        <p:txBody>
          <a:bodyPr lIns="0" tIns="0" rIns="0" bIns="0" rtlCol="0" anchor="t">
            <a:spAutoFit/>
          </a:bodyPr>
          <a:lstStyle/>
          <a:p>
            <a:pPr algn="l">
              <a:lnSpc>
                <a:spcPts val="2900"/>
              </a:lnSpc>
            </a:pPr>
            <a:r>
              <a:rPr lang="zh-CN" altLang="en-US" sz="2200" b="1">
                <a:solidFill>
                  <a:srgbClr val="000000"/>
                </a:solidFill>
                <a:latin typeface="IBM Plex Sans 1" panose="020B0503050203000203"/>
                <a:ea typeface="IBM Plex Sans 1" panose="020B0503050203000203"/>
                <a:cs typeface="IBM Plex Sans 1" panose="020B0503050203000203"/>
                <a:sym typeface="IBM Plex Sans 1" panose="020B0503050203000203"/>
              </a:rPr>
              <a:t>数据科学家</a:t>
            </a:r>
          </a:p>
          <a:p>
            <a:pPr algn="l">
              <a:lnSpc>
                <a:spcPts val="2900"/>
              </a:lnSpc>
            </a:pPr>
            <a:r>
              <a:rPr lang="en-US" altLang="zh-CN"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负责开发、验证和部署模型，确保模型能准确评估风险并符合监管要求。</a:t>
            </a:r>
          </a:p>
        </p:txBody>
      </p:sp>
      <p:sp>
        <p:nvSpPr>
          <p:cNvPr id="18" name="TextBox 18"/>
          <p:cNvSpPr txBox="1"/>
          <p:nvPr/>
        </p:nvSpPr>
        <p:spPr>
          <a:xfrm>
            <a:off x="3685137" y="6576279"/>
            <a:ext cx="8702678" cy="1487170"/>
          </a:xfrm>
          <a:prstGeom prst="rect">
            <a:avLst/>
          </a:prstGeom>
        </p:spPr>
        <p:txBody>
          <a:bodyPr lIns="0" tIns="0" rIns="0" bIns="0" rtlCol="0" anchor="t">
            <a:spAutoFit/>
          </a:bodyPr>
          <a:lstStyle/>
          <a:p>
            <a:pPr algn="l">
              <a:lnSpc>
                <a:spcPts val="2900"/>
              </a:lnSpc>
            </a:pPr>
            <a:r>
              <a:rPr lang="zh-CN" altLang="en-US" sz="2200" b="1">
                <a:solidFill>
                  <a:srgbClr val="000000"/>
                </a:solidFill>
                <a:latin typeface="IBM Plex Sans 1" panose="020B0503050203000203"/>
                <a:ea typeface="IBM Plex Sans 1" panose="020B0503050203000203"/>
                <a:cs typeface="IBM Plex Sans 1" panose="020B0503050203000203"/>
                <a:sym typeface="IBM Plex Sans 1" panose="020B0503050203000203"/>
              </a:rPr>
              <a:t>贷款专员</a:t>
            </a:r>
          </a:p>
          <a:p>
            <a:pPr algn="l">
              <a:lnSpc>
                <a:spcPts val="2900"/>
              </a:lnSpc>
            </a:pPr>
            <a:r>
              <a:rPr lang="zh-CN" altLang="en-US" sz="2200" b="1">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en-US" altLang="zh-CN" sz="2200" b="1">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rPr>
              <a:t>使用模型的预测结果来辅助审批决策，但不能盲目依赖模型；需要理解模型输出的依据，以便对客户或监管机构进行解释。</a:t>
            </a:r>
          </a:p>
          <a:p>
            <a:pPr algn="l">
              <a:lnSpc>
                <a:spcPts val="2900"/>
              </a:lnSpc>
            </a:pPr>
            <a:endParaRPr lang="zh-CN" altLang="en-US" sz="2200">
              <a:solidFill>
                <a:srgbClr val="000000"/>
              </a:solidFill>
              <a:latin typeface="IBM Plex Sans 1" panose="020B0503050203000203"/>
              <a:ea typeface="IBM Plex Sans 1" panose="020B0503050203000203"/>
              <a:cs typeface="IBM Plex Sans 1" panose="020B0503050203000203"/>
              <a:sym typeface="IBM Plex Sans 1" panose="020B0503050203000203"/>
            </a:endParaRPr>
          </a:p>
        </p:txBody>
      </p:sp>
      <p:sp>
        <p:nvSpPr>
          <p:cNvPr id="19" name="TextBox 19"/>
          <p:cNvSpPr txBox="1"/>
          <p:nvPr/>
        </p:nvSpPr>
        <p:spPr>
          <a:xfrm>
            <a:off x="1413520" y="2451373"/>
            <a:ext cx="1583988" cy="452733"/>
          </a:xfrm>
          <a:prstGeom prst="rect">
            <a:avLst/>
          </a:prstGeom>
        </p:spPr>
        <p:txBody>
          <a:bodyPr lIns="0" tIns="0" rIns="0" bIns="0" rtlCol="0" anchor="t">
            <a:spAutoFit/>
          </a:bodyPr>
          <a:lstStyle/>
          <a:p>
            <a:pPr algn="l">
              <a:lnSpc>
                <a:spcPts val="3705"/>
              </a:lnSpc>
            </a:pPr>
            <a:r>
              <a:rPr lang="en-US" sz="2600" b="1" spc="20">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Customer</a:t>
            </a:r>
          </a:p>
        </p:txBody>
      </p:sp>
      <p:sp>
        <p:nvSpPr>
          <p:cNvPr id="21" name="TextBox 21"/>
          <p:cNvSpPr txBox="1"/>
          <p:nvPr/>
        </p:nvSpPr>
        <p:spPr>
          <a:xfrm>
            <a:off x="3296650" y="2460898"/>
            <a:ext cx="1060599" cy="443208"/>
          </a:xfrm>
          <a:prstGeom prst="rect">
            <a:avLst/>
          </a:prstGeom>
        </p:spPr>
        <p:txBody>
          <a:bodyPr lIns="0" tIns="0" rIns="0" bIns="0" rtlCol="0" anchor="t">
            <a:spAutoFit/>
          </a:bodyPr>
          <a:lstStyle/>
          <a:p>
            <a:pPr algn="l">
              <a:lnSpc>
                <a:spcPts val="3640"/>
              </a:lnSpc>
            </a:pPr>
            <a:r>
              <a:rPr lang="en-US" sz="2600" b="1" spc="20">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Jason </a:t>
            </a:r>
          </a:p>
        </p:txBody>
      </p:sp>
      <p:sp>
        <p:nvSpPr>
          <p:cNvPr id="23" name="TextBox 23"/>
          <p:cNvSpPr txBox="1"/>
          <p:nvPr/>
        </p:nvSpPr>
        <p:spPr>
          <a:xfrm>
            <a:off x="1003290" y="3175165"/>
            <a:ext cx="3657819" cy="1517650"/>
          </a:xfrm>
          <a:prstGeom prst="rect">
            <a:avLst/>
          </a:prstGeom>
        </p:spPr>
        <p:txBody>
          <a:bodyPr lIns="0" tIns="0" rIns="0" bIns="0" rtlCol="0" anchor="t">
            <a:spAutoFit/>
          </a:bodyPr>
          <a:lstStyle/>
          <a:p>
            <a:pPr algn="just">
              <a:lnSpc>
                <a:spcPts val="2855"/>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Assets score </a:t>
            </a:r>
            <a:r>
              <a:rPr lang="zh-CN" altLang="en-US"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r>
              <a:rPr lang="en-US" altLang="zh-CN"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88</a:t>
            </a:r>
          </a:p>
          <a:p>
            <a:pPr algn="just">
              <a:lnSpc>
                <a:spcPts val="2855"/>
              </a:lnSpc>
            </a:pPr>
            <a:r>
              <a:rPr lang="en-US" altLang="zh-CN"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Unsatisfactory trades</a:t>
            </a:r>
            <a:r>
              <a:rPr lang="zh-CN" altLang="en-US"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r>
              <a:rPr lang="en-US" altLang="zh-CN"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0</a:t>
            </a:r>
            <a:endParaRPr lang="zh-CN" altLang="en-US" sz="2200" spc="4">
              <a:solidFill>
                <a:srgbClr val="FFFFFF"/>
              </a:solidFill>
              <a:latin typeface="IBM Plex Sans Condensed" panose="020B0506050203000203"/>
              <a:ea typeface="宋体" panose="02010600030101010101" pitchFamily="2" charset="-122"/>
              <a:cs typeface="IBM Plex Sans Condensed" panose="020B0506050203000203"/>
              <a:sym typeface="IBM Plex Sans Condensed" panose="020B0506050203000203"/>
            </a:endParaRPr>
          </a:p>
          <a:p>
            <a:pPr algn="just">
              <a:lnSpc>
                <a:spcPts val="3520"/>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Number of inquiries：</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1</a:t>
            </a: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just">
              <a:lnSpc>
                <a:spcPts val="2605"/>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Debt percentage：</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10%</a:t>
            </a:r>
          </a:p>
        </p:txBody>
      </p:sp>
      <p:sp>
        <p:nvSpPr>
          <p:cNvPr id="25" name="TextBox 25"/>
          <p:cNvSpPr txBox="1"/>
          <p:nvPr/>
        </p:nvSpPr>
        <p:spPr>
          <a:xfrm>
            <a:off x="4952952" y="9279255"/>
            <a:ext cx="3513906" cy="385267"/>
          </a:xfrm>
          <a:prstGeom prst="rect">
            <a:avLst/>
          </a:prstGeom>
        </p:spPr>
        <p:txBody>
          <a:bodyPr lIns="0" tIns="0" rIns="0" bIns="0" rtlCol="0" anchor="t">
            <a:spAutoFit/>
          </a:bodyPr>
          <a:lstStyle/>
          <a:p>
            <a:pPr algn="l">
              <a:lnSpc>
                <a:spcPts val="2800"/>
              </a:lnSpc>
            </a:pPr>
            <a:r>
              <a:rPr lang="en-US" sz="2000">
                <a:solidFill>
                  <a:srgbClr val="5E5E5E"/>
                </a:solidFill>
                <a:latin typeface="Arial" panose="020B0604020202020204"/>
                <a:ea typeface="Arial" panose="020B0604020202020204"/>
                <a:cs typeface="Arial" panose="020B0604020202020204"/>
                <a:sym typeface="Arial" panose="020B0604020202020204"/>
              </a:rPr>
              <a:t>Based on</a:t>
            </a:r>
            <a:r>
              <a:rPr lang="en-US" sz="2000">
                <a:solidFill>
                  <a:srgbClr val="5E5E5E"/>
                </a:solidFill>
                <a:latin typeface="Arial" panose="020B0604020202020204"/>
                <a:ea typeface="Arial" panose="020B0604020202020204"/>
                <a:cs typeface="Arial" panose="020B0604020202020204"/>
                <a:sym typeface="Arial" panose="020B0604020202020204"/>
                <a:hlinkClick r:id="rId4" tooltip="https://community.fico.com/s/explainable-machine-learning-challenge?tabset-3158a=2"/>
              </a:rPr>
              <a:t> FICO XAI Challenge</a:t>
            </a:r>
          </a:p>
        </p:txBody>
      </p:sp>
      <p:sp>
        <p:nvSpPr>
          <p:cNvPr id="26" name="文本框 25"/>
          <p:cNvSpPr txBox="1"/>
          <p:nvPr/>
        </p:nvSpPr>
        <p:spPr>
          <a:xfrm>
            <a:off x="47625" y="5412740"/>
            <a:ext cx="2287270" cy="3688080"/>
          </a:xfrm>
          <a:prstGeom prst="rect">
            <a:avLst/>
          </a:prstGeom>
          <a:noFill/>
        </p:spPr>
        <p:txBody>
          <a:bodyPr wrap="square" rtlCol="0">
            <a:noAutofit/>
          </a:bodyPr>
          <a:lstStyle/>
          <a:p>
            <a:pPr algn="ctr"/>
            <a:r>
              <a:rPr lang="zh-CN" altLang="en-US" sz="2800"/>
              <a:t>不同利益相关者对模型可解释性的需求！</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6853" y="2820352"/>
            <a:ext cx="12611100" cy="5118097"/>
          </a:xfrm>
          <a:custGeom>
            <a:avLst/>
            <a:gdLst/>
            <a:ahLst/>
            <a:cxnLst/>
            <a:rect l="l" t="t" r="r" b="b"/>
            <a:pathLst>
              <a:path w="12611100" h="5118097">
                <a:moveTo>
                  <a:pt x="0" y="0"/>
                </a:moveTo>
                <a:lnTo>
                  <a:pt x="12611100" y="0"/>
                </a:lnTo>
                <a:lnTo>
                  <a:pt x="12611100" y="5118097"/>
                </a:lnTo>
                <a:lnTo>
                  <a:pt x="0" y="5118097"/>
                </a:lnTo>
                <a:lnTo>
                  <a:pt x="0" y="0"/>
                </a:lnTo>
                <a:close/>
              </a:path>
            </a:pathLst>
          </a:custGeom>
          <a:blipFill>
            <a:blip r:embed="rId2"/>
            <a:stretch>
              <a:fillRect/>
            </a:stretch>
          </a:blipFill>
        </p:spPr>
        <p:txBody>
          <a:bodyPr/>
          <a:lstStyle/>
          <a:p>
            <a:endParaRPr lang="zh-CN" altLang="en-US"/>
          </a:p>
        </p:txBody>
      </p:sp>
      <p:sp>
        <p:nvSpPr>
          <p:cNvPr id="3" name="TextBox 3"/>
          <p:cNvSpPr txBox="1"/>
          <p:nvPr/>
        </p:nvSpPr>
        <p:spPr>
          <a:xfrm>
            <a:off x="1003297" y="761486"/>
            <a:ext cx="10900524" cy="628015"/>
          </a:xfrm>
          <a:prstGeom prst="rect">
            <a:avLst/>
          </a:prstGeom>
        </p:spPr>
        <p:txBody>
          <a:bodyPr lIns="0" tIns="0" rIns="0" bIns="0" rtlCol="0" anchor="t">
            <a:spAutoFit/>
          </a:bodyPr>
          <a:lstStyle/>
          <a:p>
            <a:pPr algn="l">
              <a:lnSpc>
                <a:spcPts val="4900"/>
              </a:lnSpc>
            </a:pP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一种事后全局可解释方法：知识蒸馏</a:t>
            </a:r>
          </a:p>
        </p:txBody>
      </p:sp>
      <p:sp>
        <p:nvSpPr>
          <p:cNvPr id="4" name="TextBox 4"/>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21</a:t>
            </a:r>
          </a:p>
        </p:txBody>
      </p:sp>
      <p:sp>
        <p:nvSpPr>
          <p:cNvPr id="5" name="文本框 4"/>
          <p:cNvSpPr txBox="1"/>
          <p:nvPr/>
        </p:nvSpPr>
        <p:spPr>
          <a:xfrm>
            <a:off x="483235" y="8284210"/>
            <a:ext cx="11744325" cy="1014730"/>
          </a:xfrm>
          <a:prstGeom prst="rect">
            <a:avLst/>
          </a:prstGeom>
          <a:noFill/>
        </p:spPr>
        <p:txBody>
          <a:bodyPr wrap="square" rtlCol="0">
            <a:spAutoFit/>
          </a:bodyPr>
          <a:lstStyle/>
          <a:p>
            <a:r>
              <a:rPr lang="zh-CN" altLang="en-US" sz="2000"/>
              <a:t>将高性能复杂模型对训练数据的预测结果，作为</a:t>
            </a:r>
            <a:r>
              <a:rPr lang="en-US" altLang="zh-CN" sz="2000"/>
              <a:t>“</a:t>
            </a:r>
            <a:r>
              <a:rPr lang="zh-CN" altLang="en-US" sz="2000"/>
              <a:t>教师模型</a:t>
            </a:r>
            <a:r>
              <a:rPr lang="en-US" altLang="zh-CN" sz="2000"/>
              <a:t>”</a:t>
            </a:r>
            <a:r>
              <a:rPr lang="zh-CN" altLang="en-US" sz="2000"/>
              <a:t>提供给简单模型</a:t>
            </a:r>
            <a:r>
              <a:rPr lang="en-US" altLang="zh-CN" sz="2000"/>
              <a:t>“</a:t>
            </a:r>
            <a:r>
              <a:rPr lang="zh-CN" altLang="en-US" sz="2000"/>
              <a:t>学生模型</a:t>
            </a:r>
            <a:r>
              <a:rPr lang="en-US" altLang="zh-CN" sz="2000"/>
              <a:t>”</a:t>
            </a:r>
            <a:r>
              <a:rPr lang="zh-CN" altLang="en-US" sz="2000"/>
              <a:t>学习。</a:t>
            </a:r>
          </a:p>
          <a:p>
            <a:r>
              <a:rPr lang="zh-CN" altLang="en-US" sz="2000"/>
              <a:t>这样训练得到的</a:t>
            </a:r>
            <a:r>
              <a:rPr lang="en-US" altLang="zh-CN" sz="2000"/>
              <a:t>“</a:t>
            </a:r>
            <a:r>
              <a:rPr lang="zh-CN" altLang="en-US" sz="2000"/>
              <a:t>学生模型</a:t>
            </a:r>
            <a:r>
              <a:rPr lang="en-US" altLang="zh-CN" sz="2000"/>
              <a:t>”</a:t>
            </a:r>
            <a:r>
              <a:rPr lang="zh-CN" altLang="en-US" sz="2000"/>
              <a:t>兼具相对较高的性能和更强的可解释性，因为它本身是一个结构更简单、容易解释的模型。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7230" y="1802873"/>
            <a:ext cx="3257731" cy="2867530"/>
          </a:xfrm>
          <a:custGeom>
            <a:avLst/>
            <a:gdLst/>
            <a:ahLst/>
            <a:cxnLst/>
            <a:rect l="l" t="t" r="r" b="b"/>
            <a:pathLst>
              <a:path w="3257731" h="2867530">
                <a:moveTo>
                  <a:pt x="0" y="0"/>
                </a:moveTo>
                <a:lnTo>
                  <a:pt x="3257731" y="0"/>
                </a:lnTo>
                <a:lnTo>
                  <a:pt x="3257731" y="2867530"/>
                </a:lnTo>
                <a:lnTo>
                  <a:pt x="0" y="2867530"/>
                </a:lnTo>
                <a:lnTo>
                  <a:pt x="0" y="0"/>
                </a:lnTo>
                <a:close/>
              </a:path>
            </a:pathLst>
          </a:custGeom>
          <a:blipFill>
            <a:blip r:embed="rId3"/>
            <a:stretch>
              <a:fillRect/>
            </a:stretch>
          </a:blipFill>
        </p:spPr>
      </p:sp>
      <p:sp>
        <p:nvSpPr>
          <p:cNvPr id="3" name="Freeform 3"/>
          <p:cNvSpPr/>
          <p:nvPr/>
        </p:nvSpPr>
        <p:spPr>
          <a:xfrm>
            <a:off x="7732243" y="2028292"/>
            <a:ext cx="3382318" cy="2250986"/>
          </a:xfrm>
          <a:custGeom>
            <a:avLst/>
            <a:gdLst/>
            <a:ahLst/>
            <a:cxnLst/>
            <a:rect l="l" t="t" r="r" b="b"/>
            <a:pathLst>
              <a:path w="3382318" h="2250986">
                <a:moveTo>
                  <a:pt x="0" y="0"/>
                </a:moveTo>
                <a:lnTo>
                  <a:pt x="3382318" y="0"/>
                </a:lnTo>
                <a:lnTo>
                  <a:pt x="3382318" y="2250986"/>
                </a:lnTo>
                <a:lnTo>
                  <a:pt x="0" y="2250986"/>
                </a:lnTo>
                <a:lnTo>
                  <a:pt x="0" y="0"/>
                </a:lnTo>
                <a:close/>
              </a:path>
            </a:pathLst>
          </a:custGeom>
          <a:blipFill>
            <a:blip r:embed="rId4"/>
            <a:stretch>
              <a:fillRect/>
            </a:stretch>
          </a:blipFill>
        </p:spPr>
      </p:sp>
      <p:grpSp>
        <p:nvGrpSpPr>
          <p:cNvPr id="4" name="Group 4"/>
          <p:cNvGrpSpPr>
            <a:grpSpLocks noChangeAspect="1"/>
          </p:cNvGrpSpPr>
          <p:nvPr/>
        </p:nvGrpSpPr>
        <p:grpSpPr>
          <a:xfrm>
            <a:off x="5827214" y="2782605"/>
            <a:ext cx="1252785" cy="742369"/>
            <a:chOff x="0" y="0"/>
            <a:chExt cx="1252792" cy="742366"/>
          </a:xfrm>
        </p:grpSpPr>
        <p:sp>
          <p:nvSpPr>
            <p:cNvPr id="5" name="Freeform 5"/>
            <p:cNvSpPr/>
            <p:nvPr/>
          </p:nvSpPr>
          <p:spPr>
            <a:xfrm>
              <a:off x="76200" y="86233"/>
              <a:ext cx="1088771" cy="569976"/>
            </a:xfrm>
            <a:custGeom>
              <a:avLst/>
              <a:gdLst/>
              <a:ahLst/>
              <a:cxnLst/>
              <a:rect l="l" t="t" r="r" b="b"/>
              <a:pathLst>
                <a:path w="1088771" h="569976">
                  <a:moveTo>
                    <a:pt x="624967" y="159385"/>
                  </a:moveTo>
                  <a:lnTo>
                    <a:pt x="624967" y="0"/>
                  </a:lnTo>
                  <a:lnTo>
                    <a:pt x="1088771" y="284988"/>
                  </a:lnTo>
                  <a:lnTo>
                    <a:pt x="624967" y="569976"/>
                  </a:lnTo>
                  <a:lnTo>
                    <a:pt x="624967" y="410591"/>
                  </a:lnTo>
                  <a:lnTo>
                    <a:pt x="0" y="410591"/>
                  </a:lnTo>
                  <a:lnTo>
                    <a:pt x="0" y="159385"/>
                  </a:lnTo>
                  <a:close/>
                </a:path>
              </a:pathLst>
            </a:custGeom>
            <a:solidFill>
              <a:srgbClr val="FFFFFF"/>
            </a:solidFill>
          </p:spPr>
        </p:sp>
        <p:sp>
          <p:nvSpPr>
            <p:cNvPr id="6" name="Freeform 6"/>
            <p:cNvSpPr/>
            <p:nvPr/>
          </p:nvSpPr>
          <p:spPr>
            <a:xfrm>
              <a:off x="63500" y="63500"/>
              <a:ext cx="1125855" cy="615442"/>
            </a:xfrm>
            <a:custGeom>
              <a:avLst/>
              <a:gdLst/>
              <a:ahLst/>
              <a:cxnLst/>
              <a:rect l="l" t="t" r="r" b="b"/>
              <a:pathLst>
                <a:path w="1125855" h="615442">
                  <a:moveTo>
                    <a:pt x="624967" y="182118"/>
                  </a:moveTo>
                  <a:lnTo>
                    <a:pt x="624967" y="22733"/>
                  </a:lnTo>
                  <a:lnTo>
                    <a:pt x="624967" y="0"/>
                  </a:lnTo>
                  <a:lnTo>
                    <a:pt x="644271" y="11938"/>
                  </a:lnTo>
                  <a:lnTo>
                    <a:pt x="1108202" y="296926"/>
                  </a:lnTo>
                  <a:lnTo>
                    <a:pt x="1125855" y="307721"/>
                  </a:lnTo>
                  <a:lnTo>
                    <a:pt x="1108202" y="318516"/>
                  </a:lnTo>
                  <a:lnTo>
                    <a:pt x="644271" y="603504"/>
                  </a:lnTo>
                  <a:lnTo>
                    <a:pt x="624967" y="615442"/>
                  </a:lnTo>
                  <a:lnTo>
                    <a:pt x="624967" y="592709"/>
                  </a:lnTo>
                  <a:lnTo>
                    <a:pt x="624967" y="433324"/>
                  </a:lnTo>
                  <a:lnTo>
                    <a:pt x="637667" y="433324"/>
                  </a:lnTo>
                  <a:lnTo>
                    <a:pt x="637667" y="446024"/>
                  </a:lnTo>
                  <a:lnTo>
                    <a:pt x="12700" y="446024"/>
                  </a:lnTo>
                  <a:lnTo>
                    <a:pt x="0" y="446024"/>
                  </a:lnTo>
                  <a:lnTo>
                    <a:pt x="0" y="433324"/>
                  </a:lnTo>
                  <a:lnTo>
                    <a:pt x="0" y="182118"/>
                  </a:lnTo>
                  <a:lnTo>
                    <a:pt x="0" y="169418"/>
                  </a:lnTo>
                  <a:lnTo>
                    <a:pt x="12700" y="169418"/>
                  </a:lnTo>
                  <a:lnTo>
                    <a:pt x="637667" y="169418"/>
                  </a:lnTo>
                  <a:lnTo>
                    <a:pt x="637667" y="182118"/>
                  </a:lnTo>
                  <a:lnTo>
                    <a:pt x="624967" y="182118"/>
                  </a:lnTo>
                  <a:moveTo>
                    <a:pt x="650367" y="182118"/>
                  </a:moveTo>
                  <a:lnTo>
                    <a:pt x="650367" y="194818"/>
                  </a:lnTo>
                  <a:lnTo>
                    <a:pt x="637667" y="194818"/>
                  </a:lnTo>
                  <a:lnTo>
                    <a:pt x="12700" y="194818"/>
                  </a:lnTo>
                  <a:lnTo>
                    <a:pt x="12700" y="182118"/>
                  </a:lnTo>
                  <a:lnTo>
                    <a:pt x="25400" y="182118"/>
                  </a:lnTo>
                  <a:lnTo>
                    <a:pt x="25400" y="433324"/>
                  </a:lnTo>
                  <a:lnTo>
                    <a:pt x="12700" y="433324"/>
                  </a:lnTo>
                  <a:lnTo>
                    <a:pt x="12700" y="420624"/>
                  </a:lnTo>
                  <a:lnTo>
                    <a:pt x="637667" y="420624"/>
                  </a:lnTo>
                  <a:lnTo>
                    <a:pt x="650367" y="420624"/>
                  </a:lnTo>
                  <a:lnTo>
                    <a:pt x="650367" y="433324"/>
                  </a:lnTo>
                  <a:lnTo>
                    <a:pt x="650367" y="592709"/>
                  </a:lnTo>
                  <a:lnTo>
                    <a:pt x="637667" y="592709"/>
                  </a:lnTo>
                  <a:lnTo>
                    <a:pt x="631063" y="581914"/>
                  </a:lnTo>
                  <a:lnTo>
                    <a:pt x="1094867" y="296926"/>
                  </a:lnTo>
                  <a:lnTo>
                    <a:pt x="1101471" y="307721"/>
                  </a:lnTo>
                  <a:lnTo>
                    <a:pt x="1094867" y="318516"/>
                  </a:lnTo>
                  <a:lnTo>
                    <a:pt x="630936" y="33528"/>
                  </a:lnTo>
                  <a:lnTo>
                    <a:pt x="637540" y="22733"/>
                  </a:lnTo>
                  <a:lnTo>
                    <a:pt x="650240" y="22733"/>
                  </a:lnTo>
                  <a:lnTo>
                    <a:pt x="650240" y="182118"/>
                  </a:lnTo>
                  <a:close/>
                </a:path>
              </a:pathLst>
            </a:custGeom>
            <a:solidFill>
              <a:srgbClr val="B51700"/>
            </a:solidFill>
          </p:spPr>
        </p:sp>
      </p:grpSp>
      <p:grpSp>
        <p:nvGrpSpPr>
          <p:cNvPr id="7" name="Group 7"/>
          <p:cNvGrpSpPr>
            <a:grpSpLocks noChangeAspect="1"/>
          </p:cNvGrpSpPr>
          <p:nvPr/>
        </p:nvGrpSpPr>
        <p:grpSpPr>
          <a:xfrm>
            <a:off x="9222829" y="5194983"/>
            <a:ext cx="742369" cy="1090832"/>
            <a:chOff x="0" y="0"/>
            <a:chExt cx="742366" cy="1090841"/>
          </a:xfrm>
        </p:grpSpPr>
        <p:sp>
          <p:nvSpPr>
            <p:cNvPr id="8" name="Freeform 8"/>
            <p:cNvSpPr/>
            <p:nvPr/>
          </p:nvSpPr>
          <p:spPr>
            <a:xfrm>
              <a:off x="86233" y="76200"/>
              <a:ext cx="569976" cy="926846"/>
            </a:xfrm>
            <a:custGeom>
              <a:avLst/>
              <a:gdLst/>
              <a:ahLst/>
              <a:cxnLst/>
              <a:rect l="l" t="t" r="r" b="b"/>
              <a:pathLst>
                <a:path w="569976" h="926846">
                  <a:moveTo>
                    <a:pt x="410591" y="462915"/>
                  </a:moveTo>
                  <a:lnTo>
                    <a:pt x="569976" y="462915"/>
                  </a:lnTo>
                  <a:lnTo>
                    <a:pt x="284988" y="926846"/>
                  </a:lnTo>
                  <a:lnTo>
                    <a:pt x="0" y="462915"/>
                  </a:lnTo>
                  <a:lnTo>
                    <a:pt x="159385" y="462915"/>
                  </a:lnTo>
                  <a:lnTo>
                    <a:pt x="159385" y="0"/>
                  </a:lnTo>
                  <a:lnTo>
                    <a:pt x="410591" y="0"/>
                  </a:lnTo>
                  <a:close/>
                </a:path>
              </a:pathLst>
            </a:custGeom>
            <a:solidFill>
              <a:srgbClr val="FFFFFF"/>
            </a:solidFill>
          </p:spPr>
        </p:sp>
        <p:sp>
          <p:nvSpPr>
            <p:cNvPr id="9" name="Freeform 9"/>
            <p:cNvSpPr/>
            <p:nvPr/>
          </p:nvSpPr>
          <p:spPr>
            <a:xfrm>
              <a:off x="63500" y="63500"/>
              <a:ext cx="615442" cy="963930"/>
            </a:xfrm>
            <a:custGeom>
              <a:avLst/>
              <a:gdLst/>
              <a:ahLst/>
              <a:cxnLst/>
              <a:rect l="l" t="t" r="r" b="b"/>
              <a:pathLst>
                <a:path w="615442" h="963930">
                  <a:moveTo>
                    <a:pt x="433324" y="462915"/>
                  </a:moveTo>
                  <a:lnTo>
                    <a:pt x="592709" y="462915"/>
                  </a:lnTo>
                  <a:lnTo>
                    <a:pt x="615442" y="462915"/>
                  </a:lnTo>
                  <a:lnTo>
                    <a:pt x="603504" y="482219"/>
                  </a:lnTo>
                  <a:lnTo>
                    <a:pt x="318516" y="946277"/>
                  </a:lnTo>
                  <a:lnTo>
                    <a:pt x="307721" y="963930"/>
                  </a:lnTo>
                  <a:lnTo>
                    <a:pt x="296926" y="946277"/>
                  </a:lnTo>
                  <a:lnTo>
                    <a:pt x="11938" y="482346"/>
                  </a:lnTo>
                  <a:lnTo>
                    <a:pt x="0" y="462915"/>
                  </a:lnTo>
                  <a:lnTo>
                    <a:pt x="22733" y="462915"/>
                  </a:lnTo>
                  <a:lnTo>
                    <a:pt x="182118" y="462915"/>
                  </a:lnTo>
                  <a:lnTo>
                    <a:pt x="182118" y="475615"/>
                  </a:lnTo>
                  <a:lnTo>
                    <a:pt x="169418" y="475615"/>
                  </a:lnTo>
                  <a:lnTo>
                    <a:pt x="169418" y="12700"/>
                  </a:lnTo>
                  <a:lnTo>
                    <a:pt x="169418" y="0"/>
                  </a:lnTo>
                  <a:lnTo>
                    <a:pt x="182118" y="0"/>
                  </a:lnTo>
                  <a:lnTo>
                    <a:pt x="433324" y="0"/>
                  </a:lnTo>
                  <a:lnTo>
                    <a:pt x="446024" y="0"/>
                  </a:lnTo>
                  <a:lnTo>
                    <a:pt x="446024" y="12700"/>
                  </a:lnTo>
                  <a:lnTo>
                    <a:pt x="446024" y="475615"/>
                  </a:lnTo>
                  <a:lnTo>
                    <a:pt x="433324" y="475615"/>
                  </a:lnTo>
                  <a:lnTo>
                    <a:pt x="433324" y="462915"/>
                  </a:lnTo>
                  <a:moveTo>
                    <a:pt x="433324" y="488315"/>
                  </a:moveTo>
                  <a:lnTo>
                    <a:pt x="420624" y="488315"/>
                  </a:lnTo>
                  <a:lnTo>
                    <a:pt x="420624" y="475615"/>
                  </a:lnTo>
                  <a:lnTo>
                    <a:pt x="420624" y="12700"/>
                  </a:lnTo>
                  <a:lnTo>
                    <a:pt x="433324" y="12700"/>
                  </a:lnTo>
                  <a:lnTo>
                    <a:pt x="433324" y="25400"/>
                  </a:lnTo>
                  <a:lnTo>
                    <a:pt x="182118" y="25400"/>
                  </a:lnTo>
                  <a:lnTo>
                    <a:pt x="182118" y="12700"/>
                  </a:lnTo>
                  <a:lnTo>
                    <a:pt x="194818" y="12700"/>
                  </a:lnTo>
                  <a:lnTo>
                    <a:pt x="194818" y="475615"/>
                  </a:lnTo>
                  <a:lnTo>
                    <a:pt x="194818" y="488315"/>
                  </a:lnTo>
                  <a:lnTo>
                    <a:pt x="182118" y="488315"/>
                  </a:lnTo>
                  <a:lnTo>
                    <a:pt x="22733" y="488315"/>
                  </a:lnTo>
                  <a:lnTo>
                    <a:pt x="22733" y="475615"/>
                  </a:lnTo>
                  <a:lnTo>
                    <a:pt x="33528" y="469011"/>
                  </a:lnTo>
                  <a:lnTo>
                    <a:pt x="318516" y="932942"/>
                  </a:lnTo>
                  <a:lnTo>
                    <a:pt x="307721" y="939546"/>
                  </a:lnTo>
                  <a:lnTo>
                    <a:pt x="296926" y="932942"/>
                  </a:lnTo>
                  <a:lnTo>
                    <a:pt x="581787" y="469011"/>
                  </a:lnTo>
                  <a:lnTo>
                    <a:pt x="592582" y="475615"/>
                  </a:lnTo>
                  <a:lnTo>
                    <a:pt x="592582" y="488315"/>
                  </a:lnTo>
                  <a:lnTo>
                    <a:pt x="433324" y="488315"/>
                  </a:lnTo>
                  <a:close/>
                </a:path>
              </a:pathLst>
            </a:custGeom>
            <a:solidFill>
              <a:srgbClr val="B51700"/>
            </a:solidFill>
          </p:spPr>
        </p:sp>
      </p:grpSp>
      <p:sp>
        <p:nvSpPr>
          <p:cNvPr id="10" name="Freeform 10"/>
          <p:cNvSpPr/>
          <p:nvPr/>
        </p:nvSpPr>
        <p:spPr>
          <a:xfrm>
            <a:off x="4144423" y="5905690"/>
            <a:ext cx="4715961" cy="2596429"/>
          </a:xfrm>
          <a:custGeom>
            <a:avLst/>
            <a:gdLst/>
            <a:ahLst/>
            <a:cxnLst/>
            <a:rect l="l" t="t" r="r" b="b"/>
            <a:pathLst>
              <a:path w="4715961" h="2596429">
                <a:moveTo>
                  <a:pt x="0" y="0"/>
                </a:moveTo>
                <a:lnTo>
                  <a:pt x="4715961" y="0"/>
                </a:lnTo>
                <a:lnTo>
                  <a:pt x="4715961" y="2596430"/>
                </a:lnTo>
                <a:lnTo>
                  <a:pt x="0" y="2596430"/>
                </a:lnTo>
                <a:lnTo>
                  <a:pt x="0" y="0"/>
                </a:lnTo>
                <a:close/>
              </a:path>
            </a:pathLst>
          </a:custGeom>
          <a:blipFill>
            <a:blip r:embed="rId5"/>
            <a:stretch>
              <a:fillRect/>
            </a:stretch>
          </a:blipFill>
        </p:spPr>
      </p:sp>
      <p:sp>
        <p:nvSpPr>
          <p:cNvPr id="11" name="Freeform 11"/>
          <p:cNvSpPr/>
          <p:nvPr/>
        </p:nvSpPr>
        <p:spPr>
          <a:xfrm>
            <a:off x="385372" y="5970565"/>
            <a:ext cx="3206677" cy="2466670"/>
          </a:xfrm>
          <a:custGeom>
            <a:avLst/>
            <a:gdLst/>
            <a:ahLst/>
            <a:cxnLst/>
            <a:rect l="l" t="t" r="r" b="b"/>
            <a:pathLst>
              <a:path w="3206677" h="2466670">
                <a:moveTo>
                  <a:pt x="0" y="0"/>
                </a:moveTo>
                <a:lnTo>
                  <a:pt x="3206677" y="0"/>
                </a:lnTo>
                <a:lnTo>
                  <a:pt x="3206677" y="2466670"/>
                </a:lnTo>
                <a:lnTo>
                  <a:pt x="0" y="2466670"/>
                </a:lnTo>
                <a:lnTo>
                  <a:pt x="0" y="0"/>
                </a:lnTo>
                <a:close/>
              </a:path>
            </a:pathLst>
          </a:custGeom>
          <a:blipFill>
            <a:blip r:embed="rId6"/>
            <a:stretch>
              <a:fillRect/>
            </a:stretch>
          </a:blipFill>
        </p:spPr>
      </p:sp>
      <p:sp>
        <p:nvSpPr>
          <p:cNvPr id="12" name="Freeform 12"/>
          <p:cNvSpPr/>
          <p:nvPr/>
        </p:nvSpPr>
        <p:spPr>
          <a:xfrm>
            <a:off x="6813804" y="6254125"/>
            <a:ext cx="6029639" cy="2466670"/>
          </a:xfrm>
          <a:custGeom>
            <a:avLst/>
            <a:gdLst/>
            <a:ahLst/>
            <a:cxnLst/>
            <a:rect l="l" t="t" r="r" b="b"/>
            <a:pathLst>
              <a:path w="6029639" h="2466670">
                <a:moveTo>
                  <a:pt x="0" y="0"/>
                </a:moveTo>
                <a:lnTo>
                  <a:pt x="6029639" y="0"/>
                </a:lnTo>
                <a:lnTo>
                  <a:pt x="6029639" y="2466670"/>
                </a:lnTo>
                <a:lnTo>
                  <a:pt x="0" y="2466670"/>
                </a:lnTo>
                <a:lnTo>
                  <a:pt x="0" y="0"/>
                </a:lnTo>
                <a:close/>
              </a:path>
            </a:pathLst>
          </a:custGeom>
          <a:blipFill>
            <a:blip r:embed="rId7"/>
            <a:stretch>
              <a:fillRect/>
            </a:stretch>
          </a:blipFill>
        </p:spPr>
      </p:sp>
      <p:sp>
        <p:nvSpPr>
          <p:cNvPr id="13" name="TextBox 13"/>
          <p:cNvSpPr txBox="1"/>
          <p:nvPr/>
        </p:nvSpPr>
        <p:spPr>
          <a:xfrm>
            <a:off x="781050" y="592455"/>
            <a:ext cx="11480800" cy="1435735"/>
          </a:xfrm>
          <a:prstGeom prst="rect">
            <a:avLst/>
          </a:prstGeom>
        </p:spPr>
        <p:txBody>
          <a:bodyPr wrap="square" lIns="0" tIns="0" rIns="0" bIns="0" rtlCol="0" anchor="t">
            <a:spAutoFit/>
          </a:bodyPr>
          <a:lstStyle/>
          <a:p>
            <a:pPr algn="l">
              <a:lnSpc>
                <a:spcPts val="5600"/>
              </a:lnSpc>
            </a:pP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a:t>
            </a: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对无法直接解释的模型进行事后可解释性分析</a:t>
            </a: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LIME</a:t>
            </a:r>
          </a:p>
        </p:txBody>
      </p:sp>
      <p:sp>
        <p:nvSpPr>
          <p:cNvPr id="14" name="TextBox 14"/>
          <p:cNvSpPr txBox="1"/>
          <p:nvPr/>
        </p:nvSpPr>
        <p:spPr>
          <a:xfrm>
            <a:off x="909161" y="4774168"/>
            <a:ext cx="5573430" cy="430530"/>
          </a:xfrm>
          <a:prstGeom prst="rect">
            <a:avLst/>
          </a:prstGeom>
        </p:spPr>
        <p:txBody>
          <a:bodyPr lIns="0" tIns="0" rIns="0" bIns="0" rtlCol="0" anchor="t">
            <a:spAutoFit/>
          </a:bodyPr>
          <a:lstStyle/>
          <a:p>
            <a:pPr algn="l">
              <a:lnSpc>
                <a:spcPts val="3360"/>
              </a:lnSpc>
            </a:pPr>
            <a:r>
              <a:rPr lang="zh-CN" alt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结构复杂、难以直接理解模型决策依据</a:t>
            </a:r>
            <a:r>
              <a:rPr 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5" name="TextBox 15"/>
          <p:cNvSpPr txBox="1"/>
          <p:nvPr/>
        </p:nvSpPr>
        <p:spPr>
          <a:xfrm>
            <a:off x="7558869" y="4772644"/>
            <a:ext cx="4151709" cy="430530"/>
          </a:xfrm>
          <a:prstGeom prst="rect">
            <a:avLst/>
          </a:prstGeom>
        </p:spPr>
        <p:txBody>
          <a:bodyPr lIns="0" tIns="0" rIns="0" bIns="0" rtlCol="0" anchor="t">
            <a:spAutoFit/>
          </a:bodyPr>
          <a:lstStyle/>
          <a:p>
            <a:pPr algn="l">
              <a:lnSpc>
                <a:spcPts val="3360"/>
              </a:lnSpc>
            </a:pPr>
            <a:r>
              <a:rPr lang="zh-CN" altLang="en-US" sz="2400" spc="4">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事后可解释分析方法</a:t>
            </a:r>
          </a:p>
        </p:txBody>
      </p:sp>
      <p:sp>
        <p:nvSpPr>
          <p:cNvPr id="16" name="TextBox 16"/>
          <p:cNvSpPr txBox="1"/>
          <p:nvPr/>
        </p:nvSpPr>
        <p:spPr>
          <a:xfrm>
            <a:off x="1178938" y="8769144"/>
            <a:ext cx="1638976" cy="412750"/>
          </a:xfrm>
          <a:prstGeom prst="rect">
            <a:avLst/>
          </a:prstGeom>
        </p:spPr>
        <p:txBody>
          <a:bodyPr lIns="0" tIns="0" rIns="0" bIns="0" rtlCol="0" anchor="t">
            <a:spAutoFit/>
          </a:bodyPr>
          <a:lstStyle/>
          <a:p>
            <a:pPr algn="l">
              <a:lnSpc>
                <a:spcPts val="3220"/>
              </a:lnSpc>
            </a:pPr>
            <a:r>
              <a:rPr lang="zh-CN" altLang="en-US" sz="23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表格数据</a:t>
            </a:r>
          </a:p>
        </p:txBody>
      </p:sp>
      <p:sp>
        <p:nvSpPr>
          <p:cNvPr id="17" name="TextBox 17"/>
          <p:cNvSpPr txBox="1"/>
          <p:nvPr/>
        </p:nvSpPr>
        <p:spPr>
          <a:xfrm>
            <a:off x="4438650" y="8813165"/>
            <a:ext cx="4114800" cy="412750"/>
          </a:xfrm>
          <a:prstGeom prst="rect">
            <a:avLst/>
          </a:prstGeom>
        </p:spPr>
        <p:txBody>
          <a:bodyPr wrap="square" lIns="0" tIns="0" rIns="0" bIns="0" rtlCol="0" anchor="t">
            <a:spAutoFit/>
          </a:bodyPr>
          <a:lstStyle/>
          <a:p>
            <a:pPr algn="l">
              <a:lnSpc>
                <a:spcPts val="3220"/>
              </a:lnSpc>
            </a:pPr>
            <a:r>
              <a:rPr lang="zh-CN" altLang="en-US" sz="23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图像（高亮出像素或</a:t>
            </a:r>
            <a:r>
              <a:rPr lang="zh-CN" altLang="en-US" sz="2300" spc="4">
                <a:solidFill>
                  <a:srgbClr val="5E5E5E"/>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区域）</a:t>
            </a:r>
          </a:p>
        </p:txBody>
      </p:sp>
      <p:sp>
        <p:nvSpPr>
          <p:cNvPr id="18" name="TextBox 18"/>
          <p:cNvSpPr txBox="1"/>
          <p:nvPr/>
        </p:nvSpPr>
        <p:spPr>
          <a:xfrm>
            <a:off x="9224010" y="8769350"/>
            <a:ext cx="3163570" cy="412750"/>
          </a:xfrm>
          <a:prstGeom prst="rect">
            <a:avLst/>
          </a:prstGeom>
        </p:spPr>
        <p:txBody>
          <a:bodyPr wrap="square" lIns="0" tIns="0" rIns="0" bIns="0" rtlCol="0" anchor="t">
            <a:spAutoFit/>
          </a:bodyPr>
          <a:lstStyle/>
          <a:p>
            <a:pPr algn="l">
              <a:lnSpc>
                <a:spcPts val="3220"/>
              </a:lnSpc>
            </a:pPr>
            <a:r>
              <a:rPr lang="zh-CN" altLang="en-US" sz="23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文本：突出某些关键词</a:t>
            </a:r>
          </a:p>
        </p:txBody>
      </p:sp>
      <p:sp>
        <p:nvSpPr>
          <p:cNvPr id="19" name="TextBox 19"/>
          <p:cNvSpPr txBox="1"/>
          <p:nvPr/>
        </p:nvSpPr>
        <p:spPr>
          <a:xfrm>
            <a:off x="7783039" y="4091740"/>
            <a:ext cx="3333379" cy="395592"/>
          </a:xfrm>
          <a:prstGeom prst="rect">
            <a:avLst/>
          </a:prstGeom>
        </p:spPr>
        <p:txBody>
          <a:bodyPr lIns="0" tIns="0" rIns="0" bIns="0" rtlCol="0" anchor="t">
            <a:spAutoFit/>
          </a:bodyPr>
          <a:lstStyle/>
          <a:p>
            <a:pPr algn="l">
              <a:lnSpc>
                <a:spcPts val="3220"/>
              </a:lnSpc>
            </a:pPr>
            <a:r>
              <a:rPr lang="en-US" sz="23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LIME (Ribeiro et al. 2016)</a:t>
            </a:r>
          </a:p>
        </p:txBody>
      </p:sp>
      <p:sp>
        <p:nvSpPr>
          <p:cNvPr id="20" name="TextBox 20"/>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26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6171" y="352130"/>
            <a:ext cx="11442744" cy="6086770"/>
            <a:chOff x="0" y="0"/>
            <a:chExt cx="11442738" cy="6086767"/>
          </a:xfrm>
        </p:grpSpPr>
        <p:sp>
          <p:nvSpPr>
            <p:cNvPr id="3" name="Freeform 3"/>
            <p:cNvSpPr/>
            <p:nvPr/>
          </p:nvSpPr>
          <p:spPr>
            <a:xfrm>
              <a:off x="3765169" y="63500"/>
              <a:ext cx="1691386" cy="995553"/>
            </a:xfrm>
            <a:custGeom>
              <a:avLst/>
              <a:gdLst/>
              <a:ahLst/>
              <a:cxnLst/>
              <a:rect l="l" t="t" r="r" b="b"/>
              <a:pathLst>
                <a:path w="1691386" h="995553">
                  <a:moveTo>
                    <a:pt x="291211" y="0"/>
                  </a:moveTo>
                  <a:lnTo>
                    <a:pt x="1400175" y="0"/>
                  </a:lnTo>
                  <a:cubicBezTo>
                    <a:pt x="1485646" y="0"/>
                    <a:pt x="1536954" y="0"/>
                    <a:pt x="1571117" y="14224"/>
                  </a:cubicBezTo>
                  <a:cubicBezTo>
                    <a:pt x="1620393" y="32131"/>
                    <a:pt x="1659255" y="70993"/>
                    <a:pt x="1677162" y="120269"/>
                  </a:cubicBezTo>
                  <a:cubicBezTo>
                    <a:pt x="1691386" y="154432"/>
                    <a:pt x="1691386" y="205740"/>
                    <a:pt x="1691386" y="291211"/>
                  </a:cubicBezTo>
                  <a:lnTo>
                    <a:pt x="1691386" y="704342"/>
                  </a:lnTo>
                  <a:cubicBezTo>
                    <a:pt x="1691386" y="789813"/>
                    <a:pt x="1691386" y="841121"/>
                    <a:pt x="1677162" y="875284"/>
                  </a:cubicBezTo>
                  <a:cubicBezTo>
                    <a:pt x="1659255" y="924560"/>
                    <a:pt x="1620393" y="963422"/>
                    <a:pt x="1571117" y="981329"/>
                  </a:cubicBezTo>
                  <a:cubicBezTo>
                    <a:pt x="1536954" y="995553"/>
                    <a:pt x="1485646" y="995553"/>
                    <a:pt x="1400175" y="995553"/>
                  </a:cubicBezTo>
                  <a:lnTo>
                    <a:pt x="291211" y="995553"/>
                  </a:lnTo>
                  <a:cubicBezTo>
                    <a:pt x="205740" y="995553"/>
                    <a:pt x="154432" y="995553"/>
                    <a:pt x="120269" y="981329"/>
                  </a:cubicBezTo>
                  <a:cubicBezTo>
                    <a:pt x="70993" y="963422"/>
                    <a:pt x="32131" y="924560"/>
                    <a:pt x="14224" y="875284"/>
                  </a:cubicBezTo>
                  <a:cubicBezTo>
                    <a:pt x="0" y="841121"/>
                    <a:pt x="0" y="789813"/>
                    <a:pt x="0" y="704342"/>
                  </a:cubicBezTo>
                  <a:lnTo>
                    <a:pt x="0" y="291211"/>
                  </a:lnTo>
                  <a:cubicBezTo>
                    <a:pt x="0" y="205740"/>
                    <a:pt x="0" y="154432"/>
                    <a:pt x="14224" y="120269"/>
                  </a:cubicBezTo>
                  <a:cubicBezTo>
                    <a:pt x="32131" y="70993"/>
                    <a:pt x="70993" y="32131"/>
                    <a:pt x="120269" y="14224"/>
                  </a:cubicBezTo>
                  <a:cubicBezTo>
                    <a:pt x="154432" y="0"/>
                    <a:pt x="205740" y="0"/>
                    <a:pt x="291211" y="0"/>
                  </a:cubicBezTo>
                  <a:close/>
                </a:path>
              </a:pathLst>
            </a:custGeom>
            <a:solidFill>
              <a:srgbClr val="004D80"/>
            </a:solidFill>
          </p:spPr>
        </p:sp>
        <p:sp>
          <p:nvSpPr>
            <p:cNvPr id="4" name="Freeform 4"/>
            <p:cNvSpPr/>
            <p:nvPr/>
          </p:nvSpPr>
          <p:spPr>
            <a:xfrm>
              <a:off x="63500" y="2196084"/>
              <a:ext cx="2433574" cy="1270000"/>
            </a:xfrm>
            <a:custGeom>
              <a:avLst/>
              <a:gdLst/>
              <a:ahLst/>
              <a:cxnLst/>
              <a:rect l="l" t="t" r="r" b="b"/>
              <a:pathLst>
                <a:path w="2433574" h="1270000">
                  <a:moveTo>
                    <a:pt x="0" y="1270000"/>
                  </a:moveTo>
                  <a:lnTo>
                    <a:pt x="2433574" y="1270000"/>
                  </a:lnTo>
                  <a:lnTo>
                    <a:pt x="2433574" y="0"/>
                  </a:lnTo>
                  <a:lnTo>
                    <a:pt x="0" y="0"/>
                  </a:lnTo>
                  <a:close/>
                </a:path>
              </a:pathLst>
            </a:custGeom>
            <a:solidFill>
              <a:srgbClr val="5E5E5E"/>
            </a:solidFill>
          </p:spPr>
        </p:sp>
        <p:sp>
          <p:nvSpPr>
            <p:cNvPr id="5" name="Freeform 5"/>
            <p:cNvSpPr/>
            <p:nvPr/>
          </p:nvSpPr>
          <p:spPr>
            <a:xfrm>
              <a:off x="6328791" y="2196084"/>
              <a:ext cx="2433574" cy="1270000"/>
            </a:xfrm>
            <a:custGeom>
              <a:avLst/>
              <a:gdLst/>
              <a:ahLst/>
              <a:cxnLst/>
              <a:rect l="l" t="t" r="r" b="b"/>
              <a:pathLst>
                <a:path w="2433574" h="1270000">
                  <a:moveTo>
                    <a:pt x="0" y="1270000"/>
                  </a:moveTo>
                  <a:lnTo>
                    <a:pt x="2433574" y="1270000"/>
                  </a:lnTo>
                  <a:lnTo>
                    <a:pt x="2433574" y="0"/>
                  </a:lnTo>
                  <a:lnTo>
                    <a:pt x="0" y="0"/>
                  </a:lnTo>
                  <a:close/>
                </a:path>
              </a:pathLst>
            </a:custGeom>
            <a:solidFill>
              <a:srgbClr val="004D80"/>
            </a:solidFill>
          </p:spPr>
        </p:sp>
        <p:sp>
          <p:nvSpPr>
            <p:cNvPr id="6" name="Freeform 6"/>
            <p:cNvSpPr/>
            <p:nvPr/>
          </p:nvSpPr>
          <p:spPr>
            <a:xfrm>
              <a:off x="3602101"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7" name="Freeform 7"/>
            <p:cNvSpPr/>
            <p:nvPr/>
          </p:nvSpPr>
          <p:spPr>
            <a:xfrm>
              <a:off x="6482969"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8" name="Freeform 8"/>
            <p:cNvSpPr/>
            <p:nvPr/>
          </p:nvSpPr>
          <p:spPr>
            <a:xfrm>
              <a:off x="9254109" y="4753229"/>
              <a:ext cx="2125091" cy="1270000"/>
            </a:xfrm>
            <a:custGeom>
              <a:avLst/>
              <a:gdLst/>
              <a:ahLst/>
              <a:cxnLst/>
              <a:rect l="l" t="t" r="r" b="b"/>
              <a:pathLst>
                <a:path w="2125091" h="1270000">
                  <a:moveTo>
                    <a:pt x="0" y="1270000"/>
                  </a:moveTo>
                  <a:lnTo>
                    <a:pt x="2125091" y="1270000"/>
                  </a:lnTo>
                  <a:lnTo>
                    <a:pt x="2125091" y="0"/>
                  </a:lnTo>
                  <a:lnTo>
                    <a:pt x="0" y="0"/>
                  </a:lnTo>
                  <a:close/>
                </a:path>
              </a:pathLst>
            </a:custGeom>
            <a:solidFill>
              <a:srgbClr val="00A2FF"/>
            </a:solidFill>
          </p:spPr>
        </p:sp>
        <p:sp>
          <p:nvSpPr>
            <p:cNvPr id="9" name="Freeform 9"/>
            <p:cNvSpPr/>
            <p:nvPr/>
          </p:nvSpPr>
          <p:spPr>
            <a:xfrm>
              <a:off x="4598162" y="1069848"/>
              <a:ext cx="25400" cy="502031"/>
            </a:xfrm>
            <a:custGeom>
              <a:avLst/>
              <a:gdLst/>
              <a:ahLst/>
              <a:cxnLst/>
              <a:rect l="l" t="t" r="r" b="b"/>
              <a:pathLst>
                <a:path w="25400" h="502031">
                  <a:moveTo>
                    <a:pt x="0" y="502031"/>
                  </a:moveTo>
                  <a:lnTo>
                    <a:pt x="0" y="0"/>
                  </a:lnTo>
                  <a:lnTo>
                    <a:pt x="25400" y="0"/>
                  </a:lnTo>
                  <a:lnTo>
                    <a:pt x="25400" y="501904"/>
                  </a:lnTo>
                  <a:close/>
                </a:path>
              </a:pathLst>
            </a:custGeom>
            <a:solidFill>
              <a:srgbClr val="5E5E5E"/>
            </a:solidFill>
          </p:spPr>
        </p:sp>
        <p:sp>
          <p:nvSpPr>
            <p:cNvPr id="10" name="Freeform 10"/>
            <p:cNvSpPr/>
            <p:nvPr/>
          </p:nvSpPr>
          <p:spPr>
            <a:xfrm>
              <a:off x="1260221" y="1526413"/>
              <a:ext cx="6191885" cy="25400"/>
            </a:xfrm>
            <a:custGeom>
              <a:avLst/>
              <a:gdLst/>
              <a:ahLst/>
              <a:cxnLst/>
              <a:rect l="l" t="t" r="r" b="b"/>
              <a:pathLst>
                <a:path w="6191885" h="25400">
                  <a:moveTo>
                    <a:pt x="6191885" y="25400"/>
                  </a:moveTo>
                  <a:lnTo>
                    <a:pt x="0" y="25400"/>
                  </a:lnTo>
                  <a:lnTo>
                    <a:pt x="0" y="0"/>
                  </a:lnTo>
                  <a:lnTo>
                    <a:pt x="6191885" y="0"/>
                  </a:lnTo>
                  <a:close/>
                </a:path>
              </a:pathLst>
            </a:custGeom>
            <a:solidFill>
              <a:srgbClr val="5E5E5E"/>
            </a:solidFill>
          </p:spPr>
        </p:sp>
        <p:sp>
          <p:nvSpPr>
            <p:cNvPr id="11" name="Freeform 11"/>
            <p:cNvSpPr/>
            <p:nvPr/>
          </p:nvSpPr>
          <p:spPr>
            <a:xfrm>
              <a:off x="1267587"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5E5E5E"/>
            </a:solidFill>
          </p:spPr>
        </p:sp>
        <p:sp>
          <p:nvSpPr>
            <p:cNvPr id="12" name="Freeform 12"/>
            <p:cNvSpPr/>
            <p:nvPr/>
          </p:nvSpPr>
          <p:spPr>
            <a:xfrm>
              <a:off x="1219327" y="2080895"/>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3" name="Freeform 13"/>
            <p:cNvSpPr/>
            <p:nvPr/>
          </p:nvSpPr>
          <p:spPr>
            <a:xfrm>
              <a:off x="7428738" y="1537335"/>
              <a:ext cx="25400" cy="556260"/>
            </a:xfrm>
            <a:custGeom>
              <a:avLst/>
              <a:gdLst/>
              <a:ahLst/>
              <a:cxnLst/>
              <a:rect l="l" t="t" r="r" b="b"/>
              <a:pathLst>
                <a:path w="25400" h="556260">
                  <a:moveTo>
                    <a:pt x="25400" y="0"/>
                  </a:moveTo>
                  <a:lnTo>
                    <a:pt x="25400" y="543560"/>
                  </a:lnTo>
                  <a:lnTo>
                    <a:pt x="12700" y="543560"/>
                  </a:lnTo>
                  <a:lnTo>
                    <a:pt x="25400" y="543560"/>
                  </a:lnTo>
                  <a:lnTo>
                    <a:pt x="25400" y="556260"/>
                  </a:lnTo>
                  <a:lnTo>
                    <a:pt x="0" y="556260"/>
                  </a:lnTo>
                  <a:lnTo>
                    <a:pt x="0" y="543560"/>
                  </a:lnTo>
                  <a:lnTo>
                    <a:pt x="0" y="0"/>
                  </a:lnTo>
                  <a:close/>
                </a:path>
              </a:pathLst>
            </a:custGeom>
            <a:solidFill>
              <a:srgbClr val="5E5E5E"/>
            </a:solidFill>
          </p:spPr>
        </p:sp>
        <p:sp>
          <p:nvSpPr>
            <p:cNvPr id="14" name="Freeform 14"/>
            <p:cNvSpPr/>
            <p:nvPr/>
          </p:nvSpPr>
          <p:spPr>
            <a:xfrm>
              <a:off x="7380478" y="2080895"/>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5" name="Freeform 15"/>
            <p:cNvSpPr/>
            <p:nvPr/>
          </p:nvSpPr>
          <p:spPr>
            <a:xfrm>
              <a:off x="7428738" y="3417824"/>
              <a:ext cx="25400" cy="502031"/>
            </a:xfrm>
            <a:custGeom>
              <a:avLst/>
              <a:gdLst/>
              <a:ahLst/>
              <a:cxnLst/>
              <a:rect l="l" t="t" r="r" b="b"/>
              <a:pathLst>
                <a:path w="25400" h="502031">
                  <a:moveTo>
                    <a:pt x="0" y="502031"/>
                  </a:moveTo>
                  <a:lnTo>
                    <a:pt x="0" y="0"/>
                  </a:lnTo>
                  <a:lnTo>
                    <a:pt x="25400" y="0"/>
                  </a:lnTo>
                  <a:lnTo>
                    <a:pt x="25400" y="501904"/>
                  </a:lnTo>
                  <a:close/>
                </a:path>
              </a:pathLst>
            </a:custGeom>
            <a:solidFill>
              <a:srgbClr val="5E5E5E"/>
            </a:solidFill>
          </p:spPr>
        </p:sp>
        <p:sp>
          <p:nvSpPr>
            <p:cNvPr id="16" name="Freeform 16"/>
            <p:cNvSpPr/>
            <p:nvPr/>
          </p:nvSpPr>
          <p:spPr>
            <a:xfrm>
              <a:off x="4654677" y="3894455"/>
              <a:ext cx="5692775" cy="25400"/>
            </a:xfrm>
            <a:custGeom>
              <a:avLst/>
              <a:gdLst/>
              <a:ahLst/>
              <a:cxnLst/>
              <a:rect l="l" t="t" r="r" b="b"/>
              <a:pathLst>
                <a:path w="5692775" h="25400">
                  <a:moveTo>
                    <a:pt x="5692775" y="25400"/>
                  </a:moveTo>
                  <a:lnTo>
                    <a:pt x="0" y="25400"/>
                  </a:lnTo>
                  <a:lnTo>
                    <a:pt x="0" y="0"/>
                  </a:lnTo>
                  <a:lnTo>
                    <a:pt x="5692775" y="0"/>
                  </a:lnTo>
                  <a:close/>
                </a:path>
              </a:pathLst>
            </a:custGeom>
            <a:solidFill>
              <a:srgbClr val="5E5E5E"/>
            </a:solidFill>
          </p:spPr>
        </p:sp>
        <p:sp>
          <p:nvSpPr>
            <p:cNvPr id="17" name="Freeform 17"/>
            <p:cNvSpPr/>
            <p:nvPr/>
          </p:nvSpPr>
          <p:spPr>
            <a:xfrm>
              <a:off x="4652010" y="3894455"/>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18" name="Freeform 18"/>
            <p:cNvSpPr/>
            <p:nvPr/>
          </p:nvSpPr>
          <p:spPr>
            <a:xfrm>
              <a:off x="4603750" y="4572762"/>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sp>
          <p:nvSpPr>
            <p:cNvPr id="19" name="Freeform 19"/>
            <p:cNvSpPr/>
            <p:nvPr/>
          </p:nvSpPr>
          <p:spPr>
            <a:xfrm>
              <a:off x="10304018" y="3894455"/>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20" name="Freeform 20"/>
            <p:cNvSpPr/>
            <p:nvPr/>
          </p:nvSpPr>
          <p:spPr>
            <a:xfrm>
              <a:off x="10255758" y="4572762"/>
              <a:ext cx="121920" cy="121920"/>
            </a:xfrm>
            <a:custGeom>
              <a:avLst/>
              <a:gdLst/>
              <a:ahLst/>
              <a:cxnLst/>
              <a:rect l="l" t="t" r="r" b="b"/>
              <a:pathLst>
                <a:path w="121920" h="121920">
                  <a:moveTo>
                    <a:pt x="0" y="0"/>
                  </a:moveTo>
                  <a:lnTo>
                    <a:pt x="60960" y="121920"/>
                  </a:lnTo>
                  <a:lnTo>
                    <a:pt x="121919" y="0"/>
                  </a:lnTo>
                  <a:close/>
                </a:path>
              </a:pathLst>
            </a:custGeom>
            <a:solidFill>
              <a:srgbClr val="5E5E5E"/>
            </a:solidFill>
          </p:spPr>
        </p:sp>
        <p:sp>
          <p:nvSpPr>
            <p:cNvPr id="21" name="Freeform 21"/>
            <p:cNvSpPr/>
            <p:nvPr/>
          </p:nvSpPr>
          <p:spPr>
            <a:xfrm>
              <a:off x="7428738" y="3936492"/>
              <a:ext cx="25400" cy="691007"/>
            </a:xfrm>
            <a:custGeom>
              <a:avLst/>
              <a:gdLst/>
              <a:ahLst/>
              <a:cxnLst/>
              <a:rect l="l" t="t" r="r" b="b"/>
              <a:pathLst>
                <a:path w="25400" h="691007">
                  <a:moveTo>
                    <a:pt x="25400" y="0"/>
                  </a:moveTo>
                  <a:lnTo>
                    <a:pt x="25400" y="678307"/>
                  </a:lnTo>
                  <a:lnTo>
                    <a:pt x="12700" y="678307"/>
                  </a:lnTo>
                  <a:lnTo>
                    <a:pt x="25400" y="678307"/>
                  </a:lnTo>
                  <a:lnTo>
                    <a:pt x="25400" y="691007"/>
                  </a:lnTo>
                  <a:lnTo>
                    <a:pt x="0" y="691007"/>
                  </a:lnTo>
                  <a:lnTo>
                    <a:pt x="0" y="678307"/>
                  </a:lnTo>
                  <a:lnTo>
                    <a:pt x="0" y="0"/>
                  </a:lnTo>
                  <a:close/>
                </a:path>
              </a:pathLst>
            </a:custGeom>
            <a:solidFill>
              <a:srgbClr val="5E5E5E"/>
            </a:solidFill>
          </p:spPr>
        </p:sp>
        <p:sp>
          <p:nvSpPr>
            <p:cNvPr id="22" name="Freeform 22"/>
            <p:cNvSpPr/>
            <p:nvPr/>
          </p:nvSpPr>
          <p:spPr>
            <a:xfrm>
              <a:off x="7380478" y="4614799"/>
              <a:ext cx="121920" cy="121920"/>
            </a:xfrm>
            <a:custGeom>
              <a:avLst/>
              <a:gdLst/>
              <a:ahLst/>
              <a:cxnLst/>
              <a:rect l="l" t="t" r="r" b="b"/>
              <a:pathLst>
                <a:path w="121920" h="121920">
                  <a:moveTo>
                    <a:pt x="0" y="0"/>
                  </a:moveTo>
                  <a:lnTo>
                    <a:pt x="60960" y="121920"/>
                  </a:lnTo>
                  <a:lnTo>
                    <a:pt x="121920" y="0"/>
                  </a:lnTo>
                  <a:close/>
                </a:path>
              </a:pathLst>
            </a:custGeom>
            <a:solidFill>
              <a:srgbClr val="5E5E5E"/>
            </a:solidFill>
          </p:spPr>
        </p:sp>
      </p:grpSp>
      <p:sp>
        <p:nvSpPr>
          <p:cNvPr id="23" name="TextBox 23"/>
          <p:cNvSpPr txBox="1"/>
          <p:nvPr/>
        </p:nvSpPr>
        <p:spPr>
          <a:xfrm>
            <a:off x="5673604" y="630003"/>
            <a:ext cx="619068" cy="532638"/>
          </a:xfrm>
          <a:prstGeom prst="rect">
            <a:avLst/>
          </a:prstGeom>
        </p:spPr>
        <p:txBody>
          <a:bodyPr lIns="0" tIns="0" rIns="0" bIns="0" rtlCol="0" anchor="t">
            <a:spAutoFit/>
          </a:bodyPr>
          <a:lstStyle/>
          <a:p>
            <a:pPr algn="l">
              <a:lnSpc>
                <a:spcPts val="4200"/>
              </a:lnSpc>
            </a:pPr>
            <a:r>
              <a:rPr lang="en-US" sz="3000">
                <a:solidFill>
                  <a:srgbClr val="FFFFFF"/>
                </a:solidFill>
                <a:latin typeface="Arimo" panose="020B0604020202020204"/>
                <a:ea typeface="Arimo" panose="020B0604020202020204"/>
                <a:cs typeface="Arimo" panose="020B0604020202020204"/>
                <a:sym typeface="Arimo" panose="020B0604020202020204"/>
              </a:rPr>
              <a:t>XAI</a:t>
            </a:r>
          </a:p>
        </p:txBody>
      </p:sp>
      <p:sp>
        <p:nvSpPr>
          <p:cNvPr id="24" name="TextBox 24"/>
          <p:cNvSpPr txBox="1"/>
          <p:nvPr/>
        </p:nvSpPr>
        <p:spPr>
          <a:xfrm>
            <a:off x="1882845" y="2841774"/>
            <a:ext cx="163696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Transparent </a:t>
            </a:r>
          </a:p>
        </p:txBody>
      </p:sp>
      <p:sp>
        <p:nvSpPr>
          <p:cNvPr id="25" name="TextBox 25"/>
          <p:cNvSpPr txBox="1"/>
          <p:nvPr/>
        </p:nvSpPr>
        <p:spPr>
          <a:xfrm>
            <a:off x="2245366" y="3184674"/>
            <a:ext cx="818198"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model</a:t>
            </a:r>
          </a:p>
        </p:txBody>
      </p:sp>
      <p:sp>
        <p:nvSpPr>
          <p:cNvPr id="26" name="TextBox 26"/>
          <p:cNvSpPr txBox="1"/>
          <p:nvPr/>
        </p:nvSpPr>
        <p:spPr>
          <a:xfrm>
            <a:off x="5117192" y="5398922"/>
            <a:ext cx="1942909" cy="6966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Explaining the model (global)</a:t>
            </a:r>
          </a:p>
        </p:txBody>
      </p:sp>
      <p:sp>
        <p:nvSpPr>
          <p:cNvPr id="27" name="TextBox 27"/>
          <p:cNvSpPr txBox="1"/>
          <p:nvPr/>
        </p:nvSpPr>
        <p:spPr>
          <a:xfrm>
            <a:off x="8321631" y="2841774"/>
            <a:ext cx="1283018"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Post-hoc </a:t>
            </a:r>
          </a:p>
        </p:txBody>
      </p:sp>
      <p:sp>
        <p:nvSpPr>
          <p:cNvPr id="28" name="TextBox 28"/>
          <p:cNvSpPr txBox="1"/>
          <p:nvPr/>
        </p:nvSpPr>
        <p:spPr>
          <a:xfrm>
            <a:off x="8065418" y="3184674"/>
            <a:ext cx="1726454"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explainability</a:t>
            </a:r>
          </a:p>
        </p:txBody>
      </p:sp>
      <p:sp>
        <p:nvSpPr>
          <p:cNvPr id="29" name="TextBox 29"/>
          <p:cNvSpPr txBox="1"/>
          <p:nvPr/>
        </p:nvSpPr>
        <p:spPr>
          <a:xfrm>
            <a:off x="8124930" y="5398922"/>
            <a:ext cx="168427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Explaining a </a:t>
            </a:r>
          </a:p>
        </p:txBody>
      </p:sp>
      <p:sp>
        <p:nvSpPr>
          <p:cNvPr id="30" name="TextBox 30"/>
          <p:cNvSpPr txBox="1"/>
          <p:nvPr/>
        </p:nvSpPr>
        <p:spPr>
          <a:xfrm>
            <a:off x="7946117" y="5741822"/>
            <a:ext cx="1969837"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decision (local)</a:t>
            </a:r>
          </a:p>
        </p:txBody>
      </p:sp>
      <p:sp>
        <p:nvSpPr>
          <p:cNvPr id="31" name="TextBox 31"/>
          <p:cNvSpPr txBox="1"/>
          <p:nvPr/>
        </p:nvSpPr>
        <p:spPr>
          <a:xfrm>
            <a:off x="11007395" y="5398922"/>
            <a:ext cx="1457144"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Inspecting </a:t>
            </a:r>
          </a:p>
        </p:txBody>
      </p:sp>
      <p:sp>
        <p:nvSpPr>
          <p:cNvPr id="32" name="TextBox 32"/>
          <p:cNvSpPr txBox="1"/>
          <p:nvPr/>
        </p:nvSpPr>
        <p:spPr>
          <a:xfrm>
            <a:off x="10751182" y="5741822"/>
            <a:ext cx="1900590" cy="353768"/>
          </a:xfrm>
          <a:prstGeom prst="rect">
            <a:avLst/>
          </a:prstGeom>
        </p:spPr>
        <p:txBody>
          <a:bodyPr lIns="0" tIns="0" rIns="0" bIns="0" rtlCol="0" anchor="t">
            <a:spAutoFit/>
          </a:bodyPr>
          <a:lstStyle/>
          <a:p>
            <a:pPr algn="l">
              <a:lnSpc>
                <a:spcPts val="2700"/>
              </a:lnSpc>
            </a:pPr>
            <a:r>
              <a:rPr lang="en-US" sz="2200">
                <a:solidFill>
                  <a:srgbClr val="FFFFFF"/>
                </a:solidFill>
                <a:latin typeface="Arimo" panose="020B0604020202020204"/>
                <a:ea typeface="Arimo" panose="020B0604020202020204"/>
                <a:cs typeface="Arimo" panose="020B0604020202020204"/>
                <a:sym typeface="Arimo" panose="020B0604020202020204"/>
              </a:rPr>
              <a:t>counterfactual</a:t>
            </a:r>
          </a:p>
        </p:txBody>
      </p:sp>
      <p:sp>
        <p:nvSpPr>
          <p:cNvPr id="33" name="TextBox 33"/>
          <p:cNvSpPr txBox="1"/>
          <p:nvPr/>
        </p:nvSpPr>
        <p:spPr>
          <a:xfrm>
            <a:off x="4943170" y="6638325"/>
            <a:ext cx="2461108" cy="905189"/>
          </a:xfrm>
          <a:prstGeom prst="rect">
            <a:avLst/>
          </a:prstGeom>
        </p:spPr>
        <p:txBody>
          <a:bodyPr lIns="0" tIns="0" rIns="0" bIns="0" rtlCol="0" anchor="t">
            <a:spAutoFit/>
          </a:bodyPr>
          <a:lstStyle/>
          <a:p>
            <a:pPr algn="just">
              <a:lnSpc>
                <a:spcPts val="2400"/>
              </a:lnSpc>
            </a:pPr>
            <a:r>
              <a:rPr lang="en-US" sz="1900">
                <a:solidFill>
                  <a:srgbClr val="5E5E5E"/>
                </a:solidFill>
                <a:latin typeface="IBM Plex Sans 1" panose="020B0503050203000203"/>
                <a:ea typeface="IBM Plex Sans 1" panose="020B0503050203000203"/>
                <a:cs typeface="IBM Plex Sans 1" panose="020B0503050203000203"/>
                <a:sym typeface="IBM Plex Sans 1" panose="020B0503050203000203"/>
              </a:rPr>
              <a:t>•Feature importance •Rule approximation •Decision tree </a:t>
            </a:r>
          </a:p>
        </p:txBody>
      </p:sp>
      <p:sp>
        <p:nvSpPr>
          <p:cNvPr id="34" name="TextBox 34"/>
          <p:cNvSpPr txBox="1"/>
          <p:nvPr/>
        </p:nvSpPr>
        <p:spPr>
          <a:xfrm>
            <a:off x="5171770" y="7552725"/>
            <a:ext cx="1657169" cy="295589"/>
          </a:xfrm>
          <a:prstGeom prst="rect">
            <a:avLst/>
          </a:prstGeom>
        </p:spPr>
        <p:txBody>
          <a:bodyPr lIns="0" tIns="0" rIns="0" bIns="0" rtlCol="0" anchor="t">
            <a:spAutoFit/>
          </a:bodyPr>
          <a:lstStyle/>
          <a:p>
            <a:pPr algn="l">
              <a:lnSpc>
                <a:spcPts val="2400"/>
              </a:lnSpc>
            </a:pPr>
            <a:r>
              <a:rPr lang="en-US" sz="1900">
                <a:solidFill>
                  <a:srgbClr val="5E5E5E"/>
                </a:solidFill>
                <a:latin typeface="IBM Plex Sans 1" panose="020B0503050203000203"/>
                <a:ea typeface="IBM Plex Sans 1" panose="020B0503050203000203"/>
                <a:cs typeface="IBM Plex Sans 1" panose="020B0503050203000203"/>
                <a:sym typeface="IBM Plex Sans 1" panose="020B0503050203000203"/>
              </a:rPr>
              <a:t>approximation </a:t>
            </a:r>
          </a:p>
        </p:txBody>
      </p:sp>
      <p:sp>
        <p:nvSpPr>
          <p:cNvPr id="35" name="TextBox 35"/>
          <p:cNvSpPr txBox="1"/>
          <p:nvPr/>
        </p:nvSpPr>
        <p:spPr>
          <a:xfrm>
            <a:off x="7839065" y="6638325"/>
            <a:ext cx="1725930" cy="295589"/>
          </a:xfrm>
          <a:prstGeom prst="rect">
            <a:avLst/>
          </a:prstGeom>
        </p:spPr>
        <p:txBody>
          <a:bodyPr lIns="0" tIns="0" rIns="0" bIns="0" rtlCol="0" anchor="t">
            <a:spAutoFit/>
          </a:bodyPr>
          <a:lstStyle/>
          <a:p>
            <a:pPr algn="l">
              <a:lnSpc>
                <a:spcPts val="2400"/>
              </a:lnSpc>
            </a:pPr>
            <a:r>
              <a:rPr lang="en-US" sz="1900">
                <a:solidFill>
                  <a:srgbClr val="5E5E5E"/>
                </a:solidFill>
                <a:latin typeface="IBM Plex Sans 1" panose="020B0503050203000203"/>
                <a:ea typeface="IBM Plex Sans 1" panose="020B0503050203000203"/>
                <a:cs typeface="IBM Plex Sans 1" panose="020B0503050203000203"/>
                <a:sym typeface="IBM Plex Sans 1" panose="020B0503050203000203"/>
              </a:rPr>
              <a:t>•Local feature </a:t>
            </a:r>
          </a:p>
        </p:txBody>
      </p:sp>
      <p:sp>
        <p:nvSpPr>
          <p:cNvPr id="36" name="TextBox 36"/>
          <p:cNvSpPr txBox="1"/>
          <p:nvPr/>
        </p:nvSpPr>
        <p:spPr>
          <a:xfrm>
            <a:off x="8067665" y="6943125"/>
            <a:ext cx="1404395" cy="295589"/>
          </a:xfrm>
          <a:prstGeom prst="rect">
            <a:avLst/>
          </a:prstGeom>
        </p:spPr>
        <p:txBody>
          <a:bodyPr lIns="0" tIns="0" rIns="0" bIns="0" rtlCol="0" anchor="t">
            <a:spAutoFit/>
          </a:bodyPr>
          <a:lstStyle/>
          <a:p>
            <a:pPr algn="l">
              <a:lnSpc>
                <a:spcPts val="2400"/>
              </a:lnSpc>
            </a:pPr>
            <a:r>
              <a:rPr lang="en-US" sz="1900">
                <a:solidFill>
                  <a:srgbClr val="5E5E5E"/>
                </a:solidFill>
                <a:latin typeface="IBM Plex Sans 1" panose="020B0503050203000203"/>
                <a:ea typeface="IBM Plex Sans 1" panose="020B0503050203000203"/>
                <a:cs typeface="IBM Plex Sans 1" panose="020B0503050203000203"/>
                <a:sym typeface="IBM Plex Sans 1" panose="020B0503050203000203"/>
              </a:rPr>
              <a:t>contribution </a:t>
            </a:r>
          </a:p>
        </p:txBody>
      </p:sp>
      <p:sp>
        <p:nvSpPr>
          <p:cNvPr id="37" name="TextBox 37"/>
          <p:cNvSpPr txBox="1"/>
          <p:nvPr/>
        </p:nvSpPr>
        <p:spPr>
          <a:xfrm>
            <a:off x="7839065" y="7247925"/>
            <a:ext cx="1623784" cy="905189"/>
          </a:xfrm>
          <a:prstGeom prst="rect">
            <a:avLst/>
          </a:prstGeom>
        </p:spPr>
        <p:txBody>
          <a:bodyPr lIns="0" tIns="0" rIns="0" bIns="0" rtlCol="0" anchor="t">
            <a:spAutoFit/>
          </a:bodyPr>
          <a:lstStyle/>
          <a:p>
            <a:pPr algn="l">
              <a:lnSpc>
                <a:spcPts val="2400"/>
              </a:lnSpc>
            </a:pPr>
            <a:r>
              <a:rPr lang="en-US" sz="1900">
                <a:solidFill>
                  <a:srgbClr val="5E5E5E"/>
                </a:solidFill>
                <a:latin typeface="IBM Plex Sans 1" panose="020B0503050203000203"/>
                <a:ea typeface="IBM Plex Sans 1" panose="020B0503050203000203"/>
                <a:cs typeface="IBM Plex Sans 1" panose="020B0503050203000203"/>
                <a:sym typeface="IBM Plex Sans 1" panose="020B0503050203000203"/>
              </a:rPr>
              <a:t>•Local rules •Prototypical examples </a:t>
            </a:r>
          </a:p>
        </p:txBody>
      </p:sp>
      <p:sp>
        <p:nvSpPr>
          <p:cNvPr id="38" name="TextBox 38"/>
          <p:cNvSpPr txBox="1"/>
          <p:nvPr/>
        </p:nvSpPr>
        <p:spPr>
          <a:xfrm>
            <a:off x="10640406" y="6790725"/>
            <a:ext cx="2217934" cy="600389"/>
          </a:xfrm>
          <a:prstGeom prst="rect">
            <a:avLst/>
          </a:prstGeom>
        </p:spPr>
        <p:txBody>
          <a:bodyPr lIns="0" tIns="0" rIns="0" bIns="0" rtlCol="0" anchor="t">
            <a:spAutoFit/>
          </a:bodyPr>
          <a:lstStyle/>
          <a:p>
            <a:pPr algn="l">
              <a:lnSpc>
                <a:spcPts val="2400"/>
              </a:lnSpc>
            </a:pPr>
            <a:r>
              <a:rPr lang="en-US" sz="1900">
                <a:solidFill>
                  <a:srgbClr val="B51700"/>
                </a:solidFill>
                <a:latin typeface="IBM Plex Sans 1" panose="020B0503050203000203"/>
                <a:ea typeface="IBM Plex Sans 1" panose="020B0503050203000203"/>
                <a:cs typeface="IBM Plex Sans 1" panose="020B0503050203000203"/>
                <a:sym typeface="IBM Plex Sans 1" panose="020B0503050203000203"/>
              </a:rPr>
              <a:t>•Feature influence •Contrastive </a:t>
            </a:r>
          </a:p>
        </p:txBody>
      </p:sp>
      <p:sp>
        <p:nvSpPr>
          <p:cNvPr id="39" name="TextBox 39"/>
          <p:cNvSpPr txBox="1"/>
          <p:nvPr/>
        </p:nvSpPr>
        <p:spPr>
          <a:xfrm>
            <a:off x="10869006" y="7400325"/>
            <a:ext cx="973674" cy="295589"/>
          </a:xfrm>
          <a:prstGeom prst="rect">
            <a:avLst/>
          </a:prstGeom>
        </p:spPr>
        <p:txBody>
          <a:bodyPr lIns="0" tIns="0" rIns="0" bIns="0" rtlCol="0" anchor="t">
            <a:spAutoFit/>
          </a:bodyPr>
          <a:lstStyle/>
          <a:p>
            <a:pPr algn="l">
              <a:lnSpc>
                <a:spcPts val="2400"/>
              </a:lnSpc>
            </a:pPr>
            <a:r>
              <a:rPr lang="en-US" sz="1900">
                <a:solidFill>
                  <a:srgbClr val="B51700"/>
                </a:solidFill>
                <a:latin typeface="IBM Plex Sans 1" panose="020B0503050203000203"/>
                <a:ea typeface="IBM Plex Sans 1" panose="020B0503050203000203"/>
                <a:cs typeface="IBM Plex Sans 1" panose="020B0503050203000203"/>
                <a:sym typeface="IBM Plex Sans 1" panose="020B0503050203000203"/>
              </a:rPr>
              <a:t>features </a:t>
            </a:r>
          </a:p>
        </p:txBody>
      </p:sp>
      <p:sp>
        <p:nvSpPr>
          <p:cNvPr id="40" name="TextBox 40"/>
          <p:cNvSpPr txBox="1"/>
          <p:nvPr/>
        </p:nvSpPr>
        <p:spPr>
          <a:xfrm>
            <a:off x="10640406" y="7705125"/>
            <a:ext cx="1932918" cy="295589"/>
          </a:xfrm>
          <a:prstGeom prst="rect">
            <a:avLst/>
          </a:prstGeom>
        </p:spPr>
        <p:txBody>
          <a:bodyPr lIns="0" tIns="0" rIns="0" bIns="0" rtlCol="0" anchor="t">
            <a:spAutoFit/>
          </a:bodyPr>
          <a:lstStyle/>
          <a:p>
            <a:pPr algn="l">
              <a:lnSpc>
                <a:spcPts val="2400"/>
              </a:lnSpc>
            </a:pPr>
            <a:r>
              <a:rPr lang="en-US" sz="1900">
                <a:solidFill>
                  <a:srgbClr val="B51700"/>
                </a:solidFill>
                <a:latin typeface="IBM Plex Sans 1" panose="020B0503050203000203"/>
                <a:ea typeface="IBM Plex Sans 1" panose="020B0503050203000203"/>
                <a:cs typeface="IBM Plex Sans 1" panose="020B0503050203000203"/>
                <a:sym typeface="IBM Plex Sans 1" panose="020B0503050203000203"/>
              </a:rPr>
              <a:t>•Counterfactual </a:t>
            </a:r>
          </a:p>
        </p:txBody>
      </p:sp>
      <p:sp>
        <p:nvSpPr>
          <p:cNvPr id="41" name="TextBox 41"/>
          <p:cNvSpPr txBox="1"/>
          <p:nvPr/>
        </p:nvSpPr>
        <p:spPr>
          <a:xfrm>
            <a:off x="10869006" y="8009925"/>
            <a:ext cx="1067943" cy="295589"/>
          </a:xfrm>
          <a:prstGeom prst="rect">
            <a:avLst/>
          </a:prstGeom>
        </p:spPr>
        <p:txBody>
          <a:bodyPr lIns="0" tIns="0" rIns="0" bIns="0" rtlCol="0" anchor="t">
            <a:spAutoFit/>
          </a:bodyPr>
          <a:lstStyle/>
          <a:p>
            <a:pPr algn="l">
              <a:lnSpc>
                <a:spcPts val="2400"/>
              </a:lnSpc>
            </a:pPr>
            <a:r>
              <a:rPr lang="en-US" sz="1900">
                <a:solidFill>
                  <a:srgbClr val="B51700"/>
                </a:solidFill>
                <a:latin typeface="IBM Plex Sans 1" panose="020B0503050203000203"/>
                <a:ea typeface="IBM Plex Sans 1" panose="020B0503050203000203"/>
                <a:cs typeface="IBM Plex Sans 1" panose="020B0503050203000203"/>
                <a:sym typeface="IBM Plex Sans 1" panose="020B0503050203000203"/>
              </a:rPr>
              <a:t>examples</a:t>
            </a:r>
          </a:p>
        </p:txBody>
      </p:sp>
      <p:sp>
        <p:nvSpPr>
          <p:cNvPr id="42" name="TextBox 42"/>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28</a:t>
            </a:r>
          </a:p>
        </p:txBody>
      </p:sp>
      <p:sp>
        <p:nvSpPr>
          <p:cNvPr id="44" name="文本框 43"/>
          <p:cNvSpPr txBox="1"/>
          <p:nvPr/>
        </p:nvSpPr>
        <p:spPr>
          <a:xfrm>
            <a:off x="668655" y="5900420"/>
            <a:ext cx="4330700" cy="2306955"/>
          </a:xfrm>
          <a:prstGeom prst="rect">
            <a:avLst/>
          </a:prstGeom>
          <a:noFill/>
        </p:spPr>
        <p:txBody>
          <a:bodyPr wrap="square" rtlCol="0">
            <a:spAutoFit/>
          </a:bodyPr>
          <a:lstStyle/>
          <a:p>
            <a:r>
              <a:rPr lang="zh-CN" altLang="en-US">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充满争议</a:t>
            </a:r>
            <a:r>
              <a:rPr lang="en-US">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r>
              <a:rPr lang="zh-CN" altLang="en-US">
                <a:solidFill>
                  <a:srgbClr val="000000"/>
                </a:solidFill>
                <a:latin typeface="IBM Plex Sans 1" panose="020B0503050203000203"/>
                <a:ea typeface="宋体" panose="02010600030101010101" pitchFamily="2" charset="-122"/>
                <a:cs typeface="IBM Plex Sans 1" panose="020B0503050203000203"/>
                <a:sym typeface="IBM Plex Sans 1" panose="020B0503050203000203"/>
              </a:rPr>
              <a:t>可见：</a:t>
            </a:r>
            <a:endParaRPr lang="en-US">
              <a:solidFill>
                <a:srgbClr val="000000"/>
              </a:solidFill>
              <a:latin typeface="IBM Plex Sans 1" panose="020B0503050203000203"/>
              <a:ea typeface="IBM Plex Sans 1" panose="020B0503050203000203"/>
              <a:cs typeface="IBM Plex Sans 1" panose="020B0503050203000203"/>
              <a:sym typeface="IBM Plex Sans 1" panose="020B0503050203000203"/>
            </a:endParaRPr>
          </a:p>
          <a:p>
            <a:r>
              <a:rPr lang="en-US">
                <a:solidFill>
                  <a:srgbClr val="5E5E5E"/>
                </a:solidFill>
                <a:latin typeface="IBM Plex Sans 1" panose="020B0503050203000203"/>
                <a:ea typeface="IBM Plex Sans 1" panose="020B0503050203000203"/>
                <a:cs typeface="IBM Plex Sans 1" panose="020B0503050203000203"/>
                <a:sym typeface="IBM Plex Sans 1" panose="020B0503050203000203"/>
              </a:rPr>
              <a:t>Rudin, C. (2019). Stop explaining black box machine learning models for high stakes decisions and use interpretable models instead. </a:t>
            </a:r>
            <a:r>
              <a:rPr lang="en-US" i="1">
                <a:solidFill>
                  <a:srgbClr val="5E5E5E"/>
                </a:solidFill>
                <a:latin typeface="IBM Plex Sans 1 Italics" panose="020B0503050203000203"/>
                <a:ea typeface="IBM Plex Sans 1 Italics" panose="020B0503050203000203"/>
                <a:cs typeface="IBM Plex Sans 1 Italics" panose="020B0503050203000203"/>
                <a:sym typeface="IBM Plex Sans 1 Italics" panose="020B0503050203000203"/>
              </a:rPr>
              <a:t>Nature Machine Intelligence</a:t>
            </a:r>
            <a:r>
              <a:rPr lang="en-US">
                <a:solidFill>
                  <a:srgbClr val="5E5E5E"/>
                </a:solidFill>
                <a:latin typeface="IBM Plex Sans 1" panose="020B0503050203000203"/>
                <a:ea typeface="IBM Plex Sans 1" panose="020B0503050203000203"/>
                <a:cs typeface="IBM Plex Sans 1" panose="020B0503050203000203"/>
                <a:sym typeface="IBM Plex Sans 1" panose="020B0503050203000203"/>
              </a:rPr>
              <a:t> </a:t>
            </a:r>
          </a:p>
          <a:p>
            <a:r>
              <a:rPr lang="en-US">
                <a:solidFill>
                  <a:srgbClr val="000000"/>
                </a:solidFill>
                <a:latin typeface="IBM Plex Sans 1" panose="020B0503050203000203"/>
                <a:ea typeface="IBM Plex Sans 1" panose="020B0503050203000203"/>
                <a:cs typeface="IBM Plex Sans 1" panose="020B0503050203000203"/>
                <a:sym typeface="IBM Plex Sans 1" panose="020B0503050203000203"/>
              </a:rPr>
              <a:t> </a:t>
            </a:r>
          </a:p>
          <a:p>
            <a:endParaRPr lang="zh-CN" altLang="en-US"/>
          </a:p>
        </p:txBody>
      </p:sp>
      <p:cxnSp>
        <p:nvCxnSpPr>
          <p:cNvPr id="45" name="曲线连接符 44"/>
          <p:cNvCxnSpPr>
            <a:endCxn id="44" idx="0"/>
          </p:cNvCxnSpPr>
          <p:nvPr/>
        </p:nvCxnSpPr>
        <p:spPr>
          <a:xfrm rot="10800000" flipV="1">
            <a:off x="2833370" y="3279140"/>
            <a:ext cx="4749165" cy="2620645"/>
          </a:xfrm>
          <a:prstGeom prst="curvedConnector2">
            <a:avLst/>
          </a:prstGeom>
          <a:ln>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2547" y="6550609"/>
            <a:ext cx="965683" cy="1274702"/>
          </a:xfrm>
          <a:custGeom>
            <a:avLst/>
            <a:gdLst/>
            <a:ahLst/>
            <a:cxnLst/>
            <a:rect l="l" t="t" r="r" b="b"/>
            <a:pathLst>
              <a:path w="965683" h="1274702">
                <a:moveTo>
                  <a:pt x="0" y="0"/>
                </a:moveTo>
                <a:lnTo>
                  <a:pt x="965683" y="0"/>
                </a:lnTo>
                <a:lnTo>
                  <a:pt x="965683" y="1274702"/>
                </a:lnTo>
                <a:lnTo>
                  <a:pt x="0" y="1274702"/>
                </a:lnTo>
                <a:lnTo>
                  <a:pt x="0" y="0"/>
                </a:lnTo>
                <a:close/>
              </a:path>
            </a:pathLst>
          </a:custGeom>
          <a:blipFill>
            <a:blip r:embed="rId2"/>
            <a:stretch>
              <a:fillRect/>
            </a:stretch>
          </a:blipFill>
        </p:spPr>
      </p:sp>
      <p:grpSp>
        <p:nvGrpSpPr>
          <p:cNvPr id="3" name="Group 3"/>
          <p:cNvGrpSpPr>
            <a:grpSpLocks noChangeAspect="1"/>
          </p:cNvGrpSpPr>
          <p:nvPr/>
        </p:nvGrpSpPr>
        <p:grpSpPr>
          <a:xfrm>
            <a:off x="1513970" y="9659217"/>
            <a:ext cx="4461272" cy="14888"/>
            <a:chOff x="0" y="0"/>
            <a:chExt cx="4461269" cy="14884"/>
          </a:xfrm>
        </p:grpSpPr>
        <p:sp>
          <p:nvSpPr>
            <p:cNvPr id="4" name="Freeform 4"/>
            <p:cNvSpPr/>
            <p:nvPr/>
          </p:nvSpPr>
          <p:spPr>
            <a:xfrm>
              <a:off x="0" y="0"/>
              <a:ext cx="4461256" cy="14859"/>
            </a:xfrm>
            <a:custGeom>
              <a:avLst/>
              <a:gdLst/>
              <a:ahLst/>
              <a:cxnLst/>
              <a:rect l="l" t="t" r="r" b="b"/>
              <a:pathLst>
                <a:path w="4461256" h="14859">
                  <a:moveTo>
                    <a:pt x="0" y="0"/>
                  </a:moveTo>
                  <a:lnTo>
                    <a:pt x="4461256" y="0"/>
                  </a:lnTo>
                  <a:lnTo>
                    <a:pt x="4461256" y="14859"/>
                  </a:lnTo>
                  <a:lnTo>
                    <a:pt x="0" y="14859"/>
                  </a:lnTo>
                  <a:close/>
                </a:path>
              </a:pathLst>
            </a:custGeom>
            <a:solidFill>
              <a:srgbClr val="595959"/>
            </a:solidFill>
          </p:spPr>
        </p:sp>
      </p:grpSp>
      <p:sp>
        <p:nvSpPr>
          <p:cNvPr id="5" name="Freeform 5"/>
          <p:cNvSpPr/>
          <p:nvPr/>
        </p:nvSpPr>
        <p:spPr>
          <a:xfrm>
            <a:off x="3741896" y="2093947"/>
            <a:ext cx="5223777" cy="4523242"/>
          </a:xfrm>
          <a:custGeom>
            <a:avLst/>
            <a:gdLst/>
            <a:ahLst/>
            <a:cxnLst/>
            <a:rect l="l" t="t" r="r" b="b"/>
            <a:pathLst>
              <a:path w="5223777" h="4523242">
                <a:moveTo>
                  <a:pt x="0" y="0"/>
                </a:moveTo>
                <a:lnTo>
                  <a:pt x="5223777" y="0"/>
                </a:lnTo>
                <a:lnTo>
                  <a:pt x="5223777" y="4523242"/>
                </a:lnTo>
                <a:lnTo>
                  <a:pt x="0" y="4523242"/>
                </a:lnTo>
                <a:lnTo>
                  <a:pt x="0" y="0"/>
                </a:lnTo>
                <a:close/>
              </a:path>
            </a:pathLst>
          </a:custGeom>
          <a:blipFill>
            <a:blip r:embed="rId3">
              <a:alphaModFix amt="70000"/>
            </a:blip>
            <a:stretch>
              <a:fillRect/>
            </a:stretch>
          </a:blipFill>
        </p:spPr>
      </p:sp>
      <p:sp>
        <p:nvSpPr>
          <p:cNvPr id="6" name="Freeform 6"/>
          <p:cNvSpPr/>
          <p:nvPr/>
        </p:nvSpPr>
        <p:spPr>
          <a:xfrm>
            <a:off x="3995899" y="2220944"/>
            <a:ext cx="4715780" cy="4015245"/>
          </a:xfrm>
          <a:custGeom>
            <a:avLst/>
            <a:gdLst/>
            <a:ahLst/>
            <a:cxnLst/>
            <a:rect l="l" t="t" r="r" b="b"/>
            <a:pathLst>
              <a:path w="4715780" h="4015245">
                <a:moveTo>
                  <a:pt x="0" y="0"/>
                </a:moveTo>
                <a:lnTo>
                  <a:pt x="4715780" y="0"/>
                </a:lnTo>
                <a:lnTo>
                  <a:pt x="4715780" y="4015245"/>
                </a:lnTo>
                <a:lnTo>
                  <a:pt x="0" y="4015245"/>
                </a:lnTo>
                <a:lnTo>
                  <a:pt x="0" y="0"/>
                </a:lnTo>
                <a:close/>
              </a:path>
            </a:pathLst>
          </a:custGeom>
          <a:blipFill>
            <a:blip r:embed="rId4"/>
            <a:stretch>
              <a:fillRect/>
            </a:stretch>
          </a:blipFill>
        </p:spPr>
      </p:sp>
      <p:sp>
        <p:nvSpPr>
          <p:cNvPr id="7" name="TextBox 7"/>
          <p:cNvSpPr txBox="1"/>
          <p:nvPr/>
        </p:nvSpPr>
        <p:spPr>
          <a:xfrm>
            <a:off x="1003297" y="1024719"/>
            <a:ext cx="11094863" cy="681990"/>
          </a:xfrm>
          <a:prstGeom prst="rect">
            <a:avLst/>
          </a:prstGeom>
        </p:spPr>
        <p:txBody>
          <a:bodyPr lIns="0" tIns="0" rIns="0" bIns="0" rtlCol="0" anchor="t">
            <a:spAutoFit/>
          </a:bodyPr>
          <a:lstStyle/>
          <a:p>
            <a:pPr algn="l">
              <a:lnSpc>
                <a:spcPts val="5320"/>
              </a:lnSpc>
            </a:pPr>
            <a:r>
              <a:rPr lang="zh-CN" altLang="en-US" sz="3800" b="1" spc="3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通过特征影响来检视反事实</a:t>
            </a:r>
            <a:endParaRPr lang="en-US" sz="3800" spc="38">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8" name="TextBox 8"/>
          <p:cNvSpPr txBox="1"/>
          <p:nvPr/>
        </p:nvSpPr>
        <p:spPr>
          <a:xfrm>
            <a:off x="2926604" y="7763094"/>
            <a:ext cx="1644091" cy="380362"/>
          </a:xfrm>
          <a:prstGeom prst="rect">
            <a:avLst/>
          </a:prstGeom>
        </p:spPr>
        <p:txBody>
          <a:bodyPr lIns="0" tIns="0" rIns="0" bIns="0" rtlCol="0" anchor="t">
            <a:spAutoFit/>
          </a:bodyPr>
          <a:lstStyle/>
          <a:p>
            <a:pPr algn="l">
              <a:lnSpc>
                <a:spcPts val="3080"/>
              </a:lnSpc>
            </a:pPr>
            <a:r>
              <a:rPr lang="en-US" sz="2200" b="1">
                <a:solidFill>
                  <a:srgbClr val="000000"/>
                </a:solidFill>
                <a:latin typeface="IBM Plex Sans 1 Bold" panose="020B0803050203000203"/>
                <a:ea typeface="IBM Plex Sans 1 Bold" panose="020B0803050203000203"/>
                <a:cs typeface="IBM Plex Sans 1 Bold" panose="020B0803050203000203"/>
                <a:sym typeface="IBM Plex Sans 1 Bold" panose="020B0803050203000203"/>
              </a:rPr>
              <a:t>Loan ofﬁcer </a:t>
            </a:r>
          </a:p>
        </p:txBody>
      </p:sp>
      <p:sp>
        <p:nvSpPr>
          <p:cNvPr id="9" name="TextBox 9"/>
          <p:cNvSpPr txBox="1"/>
          <p:nvPr/>
        </p:nvSpPr>
        <p:spPr>
          <a:xfrm>
            <a:off x="4876165" y="7298055"/>
            <a:ext cx="5962015" cy="430530"/>
          </a:xfrm>
          <a:prstGeom prst="rect">
            <a:avLst/>
          </a:prstGeom>
        </p:spPr>
        <p:txBody>
          <a:bodyPr wrap="square" lIns="0" tIns="0" rIns="0" bIns="0" rtlCol="0" anchor="t">
            <a:spAutoFit/>
          </a:bodyPr>
          <a:lstStyle/>
          <a:p>
            <a:pPr algn="l">
              <a:lnSpc>
                <a:spcPts val="3360"/>
              </a:lnSpc>
            </a:pPr>
            <a:r>
              <a:rPr lang="zh-CN" altLang="en-US" sz="2400" spc="24">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如果</a:t>
            </a:r>
            <a:r>
              <a:rPr lang="en-US" altLang="zh-CN" sz="2400" spc="24">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Jason</a:t>
            </a:r>
            <a:r>
              <a:rPr lang="zh-CN" altLang="en-US" sz="2400" spc="24">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再多失败几次会发生什么呢？</a:t>
            </a:r>
          </a:p>
        </p:txBody>
      </p:sp>
      <p:sp>
        <p:nvSpPr>
          <p:cNvPr id="10" name="TextBox 10"/>
          <p:cNvSpPr txBox="1"/>
          <p:nvPr/>
        </p:nvSpPr>
        <p:spPr>
          <a:xfrm>
            <a:off x="282664" y="9220667"/>
            <a:ext cx="12726981" cy="496805"/>
          </a:xfrm>
          <a:prstGeom prst="rect">
            <a:avLst/>
          </a:prstGeom>
        </p:spPr>
        <p:txBody>
          <a:bodyPr lIns="0" tIns="0" rIns="0" bIns="0" rtlCol="0" anchor="t">
            <a:spAutoFit/>
          </a:bodyPr>
          <a:lstStyle/>
          <a:p>
            <a:pPr algn="l">
              <a:lnSpc>
                <a:spcPts val="1800"/>
              </a:lnSpc>
            </a:pPr>
            <a:r>
              <a:rPr lang="en-US" sz="1600">
                <a:solidFill>
                  <a:srgbClr val="595959"/>
                </a:solidFill>
                <a:latin typeface="Arial" panose="020B0604020202020204"/>
                <a:ea typeface="Arial" panose="020B0604020202020204"/>
                <a:cs typeface="Arial" panose="020B0604020202020204"/>
                <a:sym typeface="Arial" panose="020B0604020202020204"/>
              </a:rPr>
              <a:t>Example tech</a:t>
            </a:r>
            <a:r>
              <a:rPr lang="en-US" sz="1600">
                <a:solidFill>
                  <a:srgbClr val="595959"/>
                </a:solidFill>
                <a:latin typeface="Arial" panose="020B0604020202020204"/>
                <a:ea typeface="Arial" panose="020B0604020202020204"/>
                <a:cs typeface="Arial" panose="020B0604020202020204"/>
                <a:sym typeface="Arial" panose="020B0604020202020204"/>
                <a:hlinkClick r:id="rId5" tooltip="https://christophm.github.io/interpretable-ml-book/"/>
              </a:rPr>
              <a:t>niques: Partial Dependence Plot (PDP), Individual</a:t>
            </a:r>
            <a:r>
              <a:rPr lang="en-US" sz="1600">
                <a:solidFill>
                  <a:srgbClr val="595959"/>
                </a:solidFill>
                <a:latin typeface="Arial" panose="020B0604020202020204"/>
                <a:ea typeface="Arial" panose="020B0604020202020204"/>
                <a:cs typeface="Arial" panose="020B0604020202020204"/>
                <a:sym typeface="Arial" panose="020B0604020202020204"/>
              </a:rPr>
              <a:t> Conditional Expectation (ICE), Accumulated Local Effects (ALE) plot (read in an e-book: </a:t>
            </a:r>
            <a:r>
              <a:rPr lang="en-US" sz="1600">
                <a:solidFill>
                  <a:srgbClr val="595959"/>
                </a:solidFill>
                <a:latin typeface="Arial" panose="020B0604020202020204"/>
                <a:ea typeface="Arial" panose="020B0604020202020204"/>
                <a:cs typeface="Arial" panose="020B0604020202020204"/>
                <a:sym typeface="Arial" panose="020B0604020202020204"/>
                <a:hlinkClick r:id="rId5" tooltip="https://christophm.github.io/interpretable-ml-book/"/>
              </a:rPr>
              <a:t>https://christophm.github.io/interpretable-ml-book/)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55534" y="2395052"/>
            <a:ext cx="1259653" cy="1537011"/>
          </a:xfrm>
          <a:custGeom>
            <a:avLst/>
            <a:gdLst/>
            <a:ahLst/>
            <a:cxnLst/>
            <a:rect l="l" t="t" r="r" b="b"/>
            <a:pathLst>
              <a:path w="1259653" h="1537011">
                <a:moveTo>
                  <a:pt x="0" y="0"/>
                </a:moveTo>
                <a:lnTo>
                  <a:pt x="1259653" y="0"/>
                </a:lnTo>
                <a:lnTo>
                  <a:pt x="1259653" y="1537011"/>
                </a:lnTo>
                <a:lnTo>
                  <a:pt x="0" y="1537011"/>
                </a:lnTo>
                <a:lnTo>
                  <a:pt x="0" y="0"/>
                </a:lnTo>
                <a:close/>
              </a:path>
            </a:pathLst>
          </a:custGeom>
          <a:blipFill>
            <a:blip r:embed="rId2"/>
            <a:stretch>
              <a:fillRect/>
            </a:stretch>
          </a:blipFill>
        </p:spPr>
      </p:sp>
      <p:grpSp>
        <p:nvGrpSpPr>
          <p:cNvPr id="7" name="Group 7"/>
          <p:cNvGrpSpPr>
            <a:grpSpLocks noChangeAspect="1"/>
          </p:cNvGrpSpPr>
          <p:nvPr/>
        </p:nvGrpSpPr>
        <p:grpSpPr>
          <a:xfrm>
            <a:off x="1016708" y="9631699"/>
            <a:ext cx="7909522" cy="14888"/>
            <a:chOff x="0" y="0"/>
            <a:chExt cx="7909522" cy="14884"/>
          </a:xfrm>
        </p:grpSpPr>
        <p:sp>
          <p:nvSpPr>
            <p:cNvPr id="8" name="Freeform 8"/>
            <p:cNvSpPr/>
            <p:nvPr/>
          </p:nvSpPr>
          <p:spPr>
            <a:xfrm>
              <a:off x="0" y="0"/>
              <a:ext cx="7909560" cy="14859"/>
            </a:xfrm>
            <a:custGeom>
              <a:avLst/>
              <a:gdLst/>
              <a:ahLst/>
              <a:cxnLst/>
              <a:rect l="l" t="t" r="r" b="b"/>
              <a:pathLst>
                <a:path w="7909560" h="14859">
                  <a:moveTo>
                    <a:pt x="0" y="0"/>
                  </a:moveTo>
                  <a:lnTo>
                    <a:pt x="7909560" y="0"/>
                  </a:lnTo>
                  <a:lnTo>
                    <a:pt x="7909560" y="14859"/>
                  </a:lnTo>
                  <a:lnTo>
                    <a:pt x="0" y="14859"/>
                  </a:lnTo>
                  <a:close/>
                </a:path>
              </a:pathLst>
            </a:custGeom>
            <a:solidFill>
              <a:srgbClr val="0076BA"/>
            </a:solidFill>
          </p:spPr>
        </p:sp>
      </p:grpSp>
      <p:grpSp>
        <p:nvGrpSpPr>
          <p:cNvPr id="9" name="Group 9"/>
          <p:cNvGrpSpPr>
            <a:grpSpLocks noChangeAspect="1"/>
          </p:cNvGrpSpPr>
          <p:nvPr/>
        </p:nvGrpSpPr>
        <p:grpSpPr>
          <a:xfrm>
            <a:off x="7453513" y="3115142"/>
            <a:ext cx="1739541" cy="248917"/>
            <a:chOff x="0" y="0"/>
            <a:chExt cx="1739544" cy="248920"/>
          </a:xfrm>
        </p:grpSpPr>
        <p:sp>
          <p:nvSpPr>
            <p:cNvPr id="10" name="Freeform 10"/>
            <p:cNvSpPr/>
            <p:nvPr/>
          </p:nvSpPr>
          <p:spPr>
            <a:xfrm>
              <a:off x="63500" y="111760"/>
              <a:ext cx="1503299" cy="25400"/>
            </a:xfrm>
            <a:custGeom>
              <a:avLst/>
              <a:gdLst/>
              <a:ahLst/>
              <a:cxnLst/>
              <a:rect l="l" t="t" r="r" b="b"/>
              <a:pathLst>
                <a:path w="1503299" h="25400">
                  <a:moveTo>
                    <a:pt x="0" y="0"/>
                  </a:moveTo>
                  <a:lnTo>
                    <a:pt x="1490599" y="0"/>
                  </a:lnTo>
                  <a:lnTo>
                    <a:pt x="1490599" y="12700"/>
                  </a:lnTo>
                  <a:lnTo>
                    <a:pt x="1490599" y="0"/>
                  </a:lnTo>
                  <a:lnTo>
                    <a:pt x="1503299" y="0"/>
                  </a:lnTo>
                  <a:lnTo>
                    <a:pt x="1503299" y="25400"/>
                  </a:lnTo>
                  <a:lnTo>
                    <a:pt x="1490599" y="25400"/>
                  </a:lnTo>
                  <a:lnTo>
                    <a:pt x="0" y="25400"/>
                  </a:lnTo>
                  <a:close/>
                </a:path>
              </a:pathLst>
            </a:custGeom>
            <a:solidFill>
              <a:srgbClr val="000000"/>
            </a:solidFill>
          </p:spPr>
        </p:sp>
        <p:sp>
          <p:nvSpPr>
            <p:cNvPr id="11" name="Freeform 11"/>
            <p:cNvSpPr/>
            <p:nvPr/>
          </p:nvSpPr>
          <p:spPr>
            <a:xfrm>
              <a:off x="1554099" y="63500"/>
              <a:ext cx="121920" cy="121920"/>
            </a:xfrm>
            <a:custGeom>
              <a:avLst/>
              <a:gdLst/>
              <a:ahLst/>
              <a:cxnLst/>
              <a:rect l="l" t="t" r="r" b="b"/>
              <a:pathLst>
                <a:path w="121920" h="121920">
                  <a:moveTo>
                    <a:pt x="0" y="121920"/>
                  </a:moveTo>
                  <a:lnTo>
                    <a:pt x="121920" y="60960"/>
                  </a:lnTo>
                  <a:lnTo>
                    <a:pt x="0" y="0"/>
                  </a:lnTo>
                  <a:close/>
                </a:path>
              </a:pathLst>
            </a:custGeom>
            <a:solidFill>
              <a:srgbClr val="000000"/>
            </a:solidFill>
          </p:spPr>
        </p:sp>
      </p:grpSp>
      <p:sp>
        <p:nvSpPr>
          <p:cNvPr id="12" name="Freeform 12"/>
          <p:cNvSpPr/>
          <p:nvPr/>
        </p:nvSpPr>
        <p:spPr>
          <a:xfrm>
            <a:off x="5380606" y="5388188"/>
            <a:ext cx="957310" cy="1271178"/>
          </a:xfrm>
          <a:custGeom>
            <a:avLst/>
            <a:gdLst/>
            <a:ahLst/>
            <a:cxnLst/>
            <a:rect l="l" t="t" r="r" b="b"/>
            <a:pathLst>
              <a:path w="957310" h="1271178">
                <a:moveTo>
                  <a:pt x="0" y="0"/>
                </a:moveTo>
                <a:lnTo>
                  <a:pt x="957310" y="0"/>
                </a:lnTo>
                <a:lnTo>
                  <a:pt x="957310" y="1271178"/>
                </a:lnTo>
                <a:lnTo>
                  <a:pt x="0" y="1271178"/>
                </a:lnTo>
                <a:lnTo>
                  <a:pt x="0" y="0"/>
                </a:lnTo>
                <a:close/>
              </a:path>
            </a:pathLst>
          </a:custGeom>
          <a:blipFill>
            <a:blip r:embed="rId3"/>
            <a:stretch>
              <a:fillRect/>
            </a:stretch>
          </a:blipFill>
        </p:spPr>
      </p:sp>
      <p:sp>
        <p:nvSpPr>
          <p:cNvPr id="13" name="TextBox 13"/>
          <p:cNvSpPr txBox="1"/>
          <p:nvPr/>
        </p:nvSpPr>
        <p:spPr>
          <a:xfrm>
            <a:off x="963949" y="5640295"/>
            <a:ext cx="3348923" cy="498072"/>
          </a:xfrm>
          <a:prstGeom prst="rect">
            <a:avLst/>
          </a:prstGeom>
        </p:spPr>
        <p:txBody>
          <a:bodyPr lIns="0" tIns="0" rIns="0" bIns="0" rtlCol="0" anchor="t">
            <a:spAutoFit/>
          </a:bodyPr>
          <a:lstStyle/>
          <a:p>
            <a:pPr algn="l">
              <a:lnSpc>
                <a:spcPts val="3475"/>
              </a:lnSpc>
            </a:pPr>
            <a:r>
              <a:rPr lang="en-US" sz="2700">
                <a:solidFill>
                  <a:srgbClr val="000000"/>
                </a:solidFill>
                <a:latin typeface="Arial" panose="020B0604020202020204"/>
                <a:ea typeface="Arial" panose="020B0604020202020204"/>
                <a:cs typeface="Arial" panose="020B0604020202020204"/>
                <a:sym typeface="Arial" panose="020B0604020202020204"/>
              </a:rPr>
              <a:t>•If</a:t>
            </a:r>
            <a:r>
              <a:rPr lang="en-US" sz="2700" b="1">
                <a:solidFill>
                  <a:srgbClr val="000000"/>
                </a:solidFill>
                <a:latin typeface="Arial Bold" panose="020B0802020202020204"/>
                <a:ea typeface="Arial Bold" panose="020B0802020202020204"/>
                <a:cs typeface="Arial Bold" panose="020B0802020202020204"/>
                <a:sym typeface="Arial Bold" panose="020B0802020202020204"/>
              </a:rPr>
              <a:t> {debt percentage </a:t>
            </a:r>
          </a:p>
        </p:txBody>
      </p:sp>
      <p:sp>
        <p:nvSpPr>
          <p:cNvPr id="14" name="TextBox 14"/>
          <p:cNvSpPr txBox="1"/>
          <p:nvPr/>
        </p:nvSpPr>
        <p:spPr>
          <a:xfrm>
            <a:off x="963949" y="6035392"/>
            <a:ext cx="2351875" cy="552869"/>
          </a:xfrm>
          <a:prstGeom prst="rect">
            <a:avLst/>
          </a:prstGeom>
        </p:spPr>
        <p:txBody>
          <a:bodyPr lIns="0" tIns="0" rIns="0" bIns="0" rtlCol="0" anchor="t">
            <a:spAutoFit/>
          </a:bodyPr>
          <a:lstStyle/>
          <a:p>
            <a:pPr algn="l">
              <a:lnSpc>
                <a:spcPts val="3475"/>
              </a:lnSpc>
            </a:pPr>
            <a:r>
              <a:rPr lang="en-US" sz="2700" b="1">
                <a:solidFill>
                  <a:srgbClr val="000000"/>
                </a:solidFill>
                <a:latin typeface="Arial Bold" panose="020B0802020202020204"/>
                <a:ea typeface="Arial Bold" panose="020B0802020202020204"/>
                <a:cs typeface="Arial Bold" panose="020B0802020202020204"/>
                <a:sym typeface="Arial Bold" panose="020B0802020202020204"/>
              </a:rPr>
              <a:t>under 30%}，</a:t>
            </a:r>
            <a:r>
              <a:rPr lang="en-US" sz="2700">
                <a:solidFill>
                  <a:srgbClr val="000000"/>
                </a:solidFill>
                <a:latin typeface="Arial" panose="020B0604020202020204"/>
                <a:ea typeface="Arial" panose="020B0604020202020204"/>
                <a:cs typeface="Arial" panose="020B0604020202020204"/>
                <a:sym typeface="Arial" panose="020B0604020202020204"/>
              </a:rPr>
              <a:t> </a:t>
            </a:r>
          </a:p>
        </p:txBody>
      </p:sp>
      <p:sp>
        <p:nvSpPr>
          <p:cNvPr id="15" name="TextBox 15"/>
          <p:cNvSpPr txBox="1"/>
          <p:nvPr/>
        </p:nvSpPr>
        <p:spPr>
          <a:xfrm>
            <a:off x="963949" y="6527816"/>
            <a:ext cx="3324473" cy="445135"/>
          </a:xfrm>
          <a:prstGeom prst="rect">
            <a:avLst/>
          </a:prstGeom>
        </p:spPr>
        <p:txBody>
          <a:bodyPr lIns="0" tIns="0" rIns="0" bIns="0" rtlCol="0" anchor="t">
            <a:spAutoFit/>
          </a:bodyPr>
          <a:lstStyle/>
          <a:p>
            <a:pPr algn="ctr">
              <a:lnSpc>
                <a:spcPts val="3475"/>
              </a:lnSpc>
            </a:pPr>
            <a:r>
              <a:rPr lang="zh-CN" altLang="en-US" sz="2700">
                <a:solidFill>
                  <a:srgbClr val="017100"/>
                </a:solidFill>
                <a:latin typeface="Arial" panose="020B0604020202020204"/>
                <a:ea typeface="Arial" panose="020B0604020202020204"/>
                <a:cs typeface="Arial" panose="020B0604020202020204"/>
                <a:sym typeface="Arial" panose="020B0604020202020204"/>
              </a:rPr>
              <a:t>不会是高风险！</a:t>
            </a:r>
            <a:endParaRPr lang="zh-CN" altLang="en-US" sz="2700" b="1">
              <a:solidFill>
                <a:srgbClr val="017100"/>
              </a:solidFill>
              <a:latin typeface="Arial Bold" panose="020B0802020202020204"/>
              <a:ea typeface="Arial Bold" panose="020B0802020202020204"/>
              <a:cs typeface="Arial Bold" panose="020B0802020202020204"/>
              <a:sym typeface="Arial Bold" panose="020B0802020202020204"/>
            </a:endParaRPr>
          </a:p>
        </p:txBody>
      </p:sp>
      <p:sp>
        <p:nvSpPr>
          <p:cNvPr id="16" name="TextBox 16"/>
          <p:cNvSpPr txBox="1"/>
          <p:nvPr/>
        </p:nvSpPr>
        <p:spPr>
          <a:xfrm>
            <a:off x="441046" y="9193149"/>
            <a:ext cx="11783158" cy="507168"/>
          </a:xfrm>
          <a:prstGeom prst="rect">
            <a:avLst/>
          </a:prstGeom>
        </p:spPr>
        <p:txBody>
          <a:bodyPr lIns="0" tIns="0" rIns="0" bIns="0" rtlCol="0" anchor="t">
            <a:spAutoFit/>
          </a:bodyPr>
          <a:lstStyle/>
          <a:p>
            <a:pPr algn="l">
              <a:lnSpc>
                <a:spcPts val="1800"/>
              </a:lnSpc>
            </a:pPr>
            <a:r>
              <a:rPr lang="en-US" sz="1600">
                <a:solidFill>
                  <a:srgbClr val="595959"/>
                </a:solidFill>
                <a:latin typeface="Arial" panose="020B0604020202020204"/>
                <a:ea typeface="Arial" panose="020B0604020202020204"/>
                <a:cs typeface="Arial" panose="020B0604020202020204"/>
                <a:sym typeface="Arial" panose="020B0604020202020204"/>
              </a:rPr>
              <a:t>Dhura</a:t>
            </a:r>
            <a:r>
              <a:rPr lang="en-US" sz="1600">
                <a:solidFill>
                  <a:srgbClr val="595959"/>
                </a:solidFill>
                <a:latin typeface="Arial" panose="020B0604020202020204"/>
                <a:ea typeface="Arial" panose="020B0604020202020204"/>
                <a:cs typeface="Arial" panose="020B0604020202020204"/>
                <a:sym typeface="Arial" panose="020B0604020202020204"/>
                <a:hlinkClick r:id="rId4" tooltip="https://github.com/Trusted-AI/AIX360/blob/master/aix360/algorithms/contrastive/CEM.py"/>
              </a:rPr>
              <a:t>ndhar, et al. Explanations based on the missing: Towards contrastive explanations with p</a:t>
            </a:r>
            <a:r>
              <a:rPr lang="en-US" sz="1600">
                <a:solidFill>
                  <a:srgbClr val="595959"/>
                </a:solidFill>
                <a:latin typeface="Arial" panose="020B0604020202020204"/>
                <a:ea typeface="Arial" panose="020B0604020202020204"/>
                <a:cs typeface="Arial" panose="020B0604020202020204"/>
                <a:sym typeface="Arial" panose="020B0604020202020204"/>
              </a:rPr>
              <a:t>ertinent negatives. NeurIPS 2018 (</a:t>
            </a:r>
            <a:r>
              <a:rPr lang="en-US" sz="1600" b="1">
                <a:solidFill>
                  <a:srgbClr val="B51700"/>
                </a:solidFill>
                <a:latin typeface="Arial Bold" panose="020B0802020202020204"/>
                <a:ea typeface="Arial Bold" panose="020B0802020202020204"/>
                <a:cs typeface="Arial Bold" panose="020B0802020202020204"/>
                <a:sym typeface="Arial Bold" panose="020B0802020202020204"/>
              </a:rPr>
              <a:t>CEM</a:t>
            </a:r>
            <a:r>
              <a:rPr lang="en-US" sz="1600">
                <a:solidFill>
                  <a:srgbClr val="595959"/>
                </a:solidFill>
                <a:latin typeface="Arial" panose="020B0604020202020204"/>
                <a:ea typeface="Arial" panose="020B0604020202020204"/>
                <a:cs typeface="Arial" panose="020B0604020202020204"/>
                <a:sym typeface="Arial" panose="020B0604020202020204"/>
              </a:rPr>
              <a:t>:</a:t>
            </a:r>
            <a:r>
              <a:rPr lang="en-US" sz="1600">
                <a:solidFill>
                  <a:srgbClr val="0076BA"/>
                </a:solidFill>
                <a:latin typeface="Arial" panose="020B0604020202020204"/>
                <a:ea typeface="Arial" panose="020B0604020202020204"/>
                <a:cs typeface="Arial" panose="020B0604020202020204"/>
                <a:sym typeface="Arial" panose="020B0604020202020204"/>
                <a:hlinkClick r:id="rId4" tooltip="https://github.com/Trusted-AI/AIX360/blob/master/aix360/algorithms/contrastive/CEM.py"/>
              </a:rPr>
              <a:t>https://github.com/Trusted-AI/AIX360/blob/master/aix360/algorithms/contrastive/CEM.py</a:t>
            </a:r>
            <a:r>
              <a:rPr lang="en-US" sz="1600">
                <a:solidFill>
                  <a:srgbClr val="595959"/>
                </a:solidFill>
                <a:latin typeface="Arial" panose="020B0604020202020204"/>
                <a:ea typeface="Arial" panose="020B0604020202020204"/>
                <a:cs typeface="Arial" panose="020B0604020202020204"/>
                <a:sym typeface="Arial" panose="020B0604020202020204"/>
              </a:rPr>
              <a:t>) </a:t>
            </a:r>
          </a:p>
        </p:txBody>
      </p:sp>
      <p:sp>
        <p:nvSpPr>
          <p:cNvPr id="17" name="TextBox 17"/>
          <p:cNvSpPr txBox="1"/>
          <p:nvPr/>
        </p:nvSpPr>
        <p:spPr>
          <a:xfrm>
            <a:off x="1016632" y="893616"/>
            <a:ext cx="11152146" cy="645795"/>
          </a:xfrm>
          <a:prstGeom prst="rect">
            <a:avLst/>
          </a:prstGeom>
        </p:spPr>
        <p:txBody>
          <a:bodyPr lIns="0" tIns="0" rIns="0" bIns="0" rtlCol="0" anchor="t">
            <a:spAutoFit/>
          </a:bodyPr>
          <a:lstStyle/>
          <a:p>
            <a:pPr algn="l">
              <a:lnSpc>
                <a:spcPts val="5040"/>
              </a:lnSpc>
            </a:pPr>
            <a:r>
              <a:rPr lang="zh-CN" altLang="en-US" sz="3600" b="1" spc="3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通过特征影响来检视反事实</a:t>
            </a:r>
          </a:p>
        </p:txBody>
      </p:sp>
      <p:sp>
        <p:nvSpPr>
          <p:cNvPr id="18" name="TextBox 18"/>
          <p:cNvSpPr txBox="1"/>
          <p:nvPr/>
        </p:nvSpPr>
        <p:spPr>
          <a:xfrm>
            <a:off x="1565996" y="2164185"/>
            <a:ext cx="1583988" cy="452733"/>
          </a:xfrm>
          <a:prstGeom prst="rect">
            <a:avLst/>
          </a:prstGeom>
        </p:spPr>
        <p:txBody>
          <a:bodyPr lIns="0" tIns="0" rIns="0" bIns="0" rtlCol="0" anchor="t">
            <a:spAutoFit/>
          </a:bodyPr>
          <a:lstStyle/>
          <a:p>
            <a:pPr algn="l">
              <a:lnSpc>
                <a:spcPts val="3705"/>
              </a:lnSpc>
            </a:pPr>
            <a:r>
              <a:rPr lang="en-US" sz="2600" b="1" spc="20">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Customer</a:t>
            </a:r>
          </a:p>
        </p:txBody>
      </p:sp>
      <p:sp>
        <p:nvSpPr>
          <p:cNvPr id="19" name="TextBox 19"/>
          <p:cNvSpPr txBox="1"/>
          <p:nvPr/>
        </p:nvSpPr>
        <p:spPr>
          <a:xfrm>
            <a:off x="2590295" y="2528516"/>
            <a:ext cx="284988" cy="399440"/>
          </a:xfrm>
          <a:prstGeom prst="rect">
            <a:avLst/>
          </a:prstGeom>
        </p:spPr>
        <p:txBody>
          <a:bodyPr lIns="0" tIns="0" rIns="0" bIns="0" rtlCol="0" anchor="t">
            <a:spAutoFit/>
          </a:bodyPr>
          <a:lstStyle/>
          <a:p>
            <a:pPr algn="l">
              <a:lnSpc>
                <a:spcPts val="3135"/>
              </a:lnSpc>
            </a:pPr>
            <a:r>
              <a:rPr lang="en-US" sz="2200">
                <a:solidFill>
                  <a:srgbClr val="FFFFFF"/>
                </a:solidFill>
                <a:latin typeface="Arimo" panose="020B0604020202020204"/>
                <a:ea typeface="Arimo" panose="020B0604020202020204"/>
                <a:cs typeface="Arimo" panose="020B0604020202020204"/>
                <a:sym typeface="Arimo" panose="020B0604020202020204"/>
              </a:rPr>
              <a:t>：</a:t>
            </a:r>
          </a:p>
        </p:txBody>
      </p:sp>
      <p:sp>
        <p:nvSpPr>
          <p:cNvPr id="20" name="TextBox 20"/>
          <p:cNvSpPr txBox="1"/>
          <p:nvPr/>
        </p:nvSpPr>
        <p:spPr>
          <a:xfrm>
            <a:off x="3118933" y="2090671"/>
            <a:ext cx="1054198" cy="529714"/>
          </a:xfrm>
          <a:prstGeom prst="rect">
            <a:avLst/>
          </a:prstGeom>
        </p:spPr>
        <p:txBody>
          <a:bodyPr lIns="0" tIns="0" rIns="0" bIns="0" rtlCol="0" anchor="t">
            <a:spAutoFit/>
          </a:bodyPr>
          <a:lstStyle/>
          <a:p>
            <a:pPr algn="l">
              <a:lnSpc>
                <a:spcPts val="3640"/>
              </a:lnSpc>
            </a:pPr>
            <a:r>
              <a:rPr lang="en-US" sz="2600" b="1" spc="20">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：Ana </a:t>
            </a:r>
          </a:p>
        </p:txBody>
      </p:sp>
      <p:sp>
        <p:nvSpPr>
          <p:cNvPr id="21" name="TextBox 21"/>
          <p:cNvSpPr txBox="1"/>
          <p:nvPr/>
        </p:nvSpPr>
        <p:spPr>
          <a:xfrm>
            <a:off x="986266" y="2651122"/>
            <a:ext cx="3753574" cy="1863500"/>
          </a:xfrm>
          <a:prstGeom prst="rect">
            <a:avLst/>
          </a:prstGeom>
        </p:spPr>
        <p:txBody>
          <a:bodyPr lIns="0" tIns="0" rIns="0" bIns="0" rtlCol="0" anchor="t">
            <a:spAutoFit/>
          </a:bodyPr>
          <a:lstStyle/>
          <a:p>
            <a:pPr algn="l">
              <a:lnSpc>
                <a:spcPts val="2855"/>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Assets score No. Of satisfactory trades: </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1</a:t>
            </a: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  Mo. since account open：</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12</a:t>
            </a: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l">
              <a:lnSpc>
                <a:spcPts val="3520"/>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No. of inquiries：</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4</a:t>
            </a: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l">
              <a:lnSpc>
                <a:spcPts val="2605"/>
              </a:lnSpc>
            </a:pPr>
            <a:r>
              <a:rPr lang="en-US" sz="2200" spc="4">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Debt percentage：</a:t>
            </a:r>
            <a:r>
              <a:rPr lang="en-US" sz="2200" b="1" spc="4">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50%</a:t>
            </a:r>
          </a:p>
        </p:txBody>
      </p:sp>
      <p:sp>
        <p:nvSpPr>
          <p:cNvPr id="22" name="TextBox 22"/>
          <p:cNvSpPr txBox="1"/>
          <p:nvPr/>
        </p:nvSpPr>
        <p:spPr>
          <a:xfrm>
            <a:off x="2869702" y="2646407"/>
            <a:ext cx="396135" cy="353768"/>
          </a:xfrm>
          <a:prstGeom prst="rect">
            <a:avLst/>
          </a:prstGeom>
        </p:spPr>
        <p:txBody>
          <a:bodyPr lIns="0" tIns="0" rIns="0" bIns="0" rtlCol="0" anchor="t">
            <a:spAutoFit/>
          </a:bodyPr>
          <a:lstStyle/>
          <a:p>
            <a:pPr algn="l">
              <a:lnSpc>
                <a:spcPts val="2855"/>
              </a:lnSpc>
            </a:pPr>
            <a:r>
              <a:rPr lang="en-US" sz="2200" b="1" spc="17">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65</a:t>
            </a:r>
            <a:r>
              <a:rPr lang="en-US" sz="2200" spc="17">
                <a:solidFill>
                  <a:srgbClr val="FFFFFF"/>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23" name="TextBox 23"/>
          <p:cNvSpPr txBox="1"/>
          <p:nvPr/>
        </p:nvSpPr>
        <p:spPr>
          <a:xfrm>
            <a:off x="9869005" y="2915393"/>
            <a:ext cx="2366639" cy="829894"/>
          </a:xfrm>
          <a:prstGeom prst="rect">
            <a:avLst/>
          </a:prstGeom>
        </p:spPr>
        <p:txBody>
          <a:bodyPr lIns="0" tIns="0" rIns="0" bIns="0" rtlCol="0" anchor="t">
            <a:spAutoFit/>
          </a:bodyPr>
          <a:lstStyle/>
          <a:p>
            <a:pPr algn="l">
              <a:lnSpc>
                <a:spcPts val="3300"/>
              </a:lnSpc>
            </a:pPr>
            <a:r>
              <a:rPr lang="en-US" sz="2700" b="1" spc="21">
                <a:solidFill>
                  <a:srgbClr val="0000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Risk of failing to repay: </a:t>
            </a:r>
            <a:r>
              <a:rPr lang="en-US" sz="2700" b="1" spc="21">
                <a:solidFill>
                  <a:srgbClr val="B517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high</a:t>
            </a:r>
          </a:p>
        </p:txBody>
      </p:sp>
      <p:sp>
        <p:nvSpPr>
          <p:cNvPr id="24" name="TextBox 24"/>
          <p:cNvSpPr txBox="1"/>
          <p:nvPr/>
        </p:nvSpPr>
        <p:spPr>
          <a:xfrm>
            <a:off x="4999444" y="6810985"/>
            <a:ext cx="2078422" cy="394970"/>
          </a:xfrm>
          <a:prstGeom prst="rect">
            <a:avLst/>
          </a:prstGeom>
        </p:spPr>
        <p:txBody>
          <a:bodyPr lIns="0" tIns="0" rIns="0" bIns="0" rtlCol="0" anchor="t">
            <a:spAutoFit/>
          </a:bodyPr>
          <a:lstStyle/>
          <a:p>
            <a:pPr algn="l">
              <a:lnSpc>
                <a:spcPts val="3080"/>
              </a:lnSpc>
            </a:pPr>
            <a:r>
              <a:rPr lang="en-US" altLang="zh-CN" sz="2200" b="1">
                <a:solidFill>
                  <a:srgbClr val="000000"/>
                </a:solidFill>
                <a:latin typeface="IBM Plex Sans 1 Bold" panose="020B0803050203000203"/>
                <a:ea typeface="宋体" panose="02010600030101010101" pitchFamily="2" charset="-122"/>
                <a:cs typeface="IBM Plex Sans 1 Bold" panose="020B0803050203000203"/>
                <a:sym typeface="IBM Plex Sans 1 Bold" panose="020B0803050203000203"/>
              </a:rPr>
              <a:t>        </a:t>
            </a:r>
            <a:r>
              <a:rPr lang="zh-CN" altLang="en-US" sz="2200" b="1">
                <a:solidFill>
                  <a:srgbClr val="000000"/>
                </a:solidFill>
                <a:latin typeface="IBM Plex Sans 1 Bold" panose="020B0803050203000203"/>
                <a:ea typeface="宋体" panose="02010600030101010101" pitchFamily="2" charset="-122"/>
                <a:cs typeface="IBM Plex Sans 1 Bold" panose="020B0803050203000203"/>
                <a:sym typeface="IBM Plex Sans 1 Bold" panose="020B0803050203000203"/>
              </a:rPr>
              <a:t>客户</a:t>
            </a:r>
            <a:r>
              <a:rPr lang="en-US" sz="2200" b="1">
                <a:solidFill>
                  <a:srgbClr val="000000"/>
                </a:solidFill>
                <a:latin typeface="IBM Plex Sans 1 Bold" panose="020B0803050203000203"/>
                <a:ea typeface="IBM Plex Sans 1 Bold" panose="020B0803050203000203"/>
                <a:cs typeface="IBM Plex Sans 1 Bold" panose="020B0803050203000203"/>
                <a:sym typeface="IBM Plex Sans 1 Bold" panose="020B0803050203000203"/>
              </a:rPr>
              <a:t> </a:t>
            </a:r>
          </a:p>
        </p:txBody>
      </p:sp>
      <p:sp>
        <p:nvSpPr>
          <p:cNvPr id="25" name="TextBox 25"/>
          <p:cNvSpPr txBox="1"/>
          <p:nvPr/>
        </p:nvSpPr>
        <p:spPr>
          <a:xfrm>
            <a:off x="6721726" y="5787209"/>
            <a:ext cx="6180925" cy="871855"/>
          </a:xfrm>
          <a:prstGeom prst="rect">
            <a:avLst/>
          </a:prstGeom>
        </p:spPr>
        <p:txBody>
          <a:bodyPr lIns="0" tIns="0" rIns="0" bIns="0" rtlCol="0" anchor="t">
            <a:spAutoFit/>
          </a:bodyPr>
          <a:lstStyle/>
          <a:p>
            <a:pPr algn="l">
              <a:lnSpc>
                <a:spcPts val="3400"/>
              </a:lnSpc>
            </a:pPr>
            <a:r>
              <a:rPr lang="zh-CN" altLang="en-US" sz="2800" spc="27">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为什么贷款申请被拒绝？</a:t>
            </a:r>
          </a:p>
          <a:p>
            <a:pPr algn="l">
              <a:lnSpc>
                <a:spcPts val="3400"/>
              </a:lnSpc>
            </a:pPr>
            <a:r>
              <a:rPr lang="zh-CN" altLang="en-US" sz="2800" spc="27">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未来如何提升？</a:t>
            </a:r>
          </a:p>
        </p:txBody>
      </p:sp>
      <p:pic>
        <p:nvPicPr>
          <p:cNvPr id="26" name="图片 25"/>
          <p:cNvPicPr>
            <a:picLocks noChangeAspect="1"/>
          </p:cNvPicPr>
          <p:nvPr/>
        </p:nvPicPr>
        <p:blipFill>
          <a:blip r:embed="rId5"/>
          <a:stretch>
            <a:fillRect/>
          </a:stretch>
        </p:blipFill>
        <p:spPr>
          <a:xfrm>
            <a:off x="1039495" y="2133600"/>
            <a:ext cx="5298440" cy="2636520"/>
          </a:xfrm>
          <a:prstGeom prst="rect">
            <a:avLst/>
          </a:prstGeom>
        </p:spPr>
      </p:pic>
      <p:sp>
        <p:nvSpPr>
          <p:cNvPr id="27" name="文本框 26"/>
          <p:cNvSpPr txBox="1"/>
          <p:nvPr/>
        </p:nvSpPr>
        <p:spPr>
          <a:xfrm>
            <a:off x="2228850" y="7772400"/>
            <a:ext cx="8368665" cy="521970"/>
          </a:xfrm>
          <a:prstGeom prst="rect">
            <a:avLst/>
          </a:prstGeom>
          <a:noFill/>
        </p:spPr>
        <p:txBody>
          <a:bodyPr wrap="square" rtlCol="0">
            <a:spAutoFit/>
          </a:bodyPr>
          <a:lstStyle/>
          <a:p>
            <a:pPr algn="ctr"/>
            <a:r>
              <a:rPr lang="zh-CN" altLang="en-US" sz="2800" b="1"/>
              <a:t>对于贷款专员也是一样的！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03297" y="2462413"/>
            <a:ext cx="5661003" cy="768985"/>
          </a:xfrm>
          <a:prstGeom prst="rect">
            <a:avLst/>
          </a:prstGeom>
        </p:spPr>
        <p:txBody>
          <a:bodyPr lIns="0" tIns="0" rIns="0" bIns="0" rtlCol="0" anchor="t">
            <a:spAutoFit/>
          </a:bodyPr>
          <a:lstStyle/>
          <a:p>
            <a:pPr algn="l">
              <a:lnSpc>
                <a:spcPts val="6000"/>
              </a:lnSpc>
            </a:pP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Overview presentation </a:t>
            </a:r>
          </a:p>
        </p:txBody>
      </p:sp>
      <p:sp>
        <p:nvSpPr>
          <p:cNvPr id="5" name="TextBox 5"/>
          <p:cNvSpPr txBox="1"/>
          <p:nvPr/>
        </p:nvSpPr>
        <p:spPr>
          <a:xfrm>
            <a:off x="1447800" y="3224413"/>
            <a:ext cx="10776652" cy="3077845"/>
          </a:xfrm>
          <a:prstGeom prst="rect">
            <a:avLst/>
          </a:prstGeom>
        </p:spPr>
        <p:txBody>
          <a:bodyPr lIns="0" tIns="0" rIns="0" bIns="0" rtlCol="0" anchor="t">
            <a:spAutoFit/>
          </a:bodyPr>
          <a:lstStyle/>
          <a:p>
            <a:pPr algn="l">
              <a:lnSpc>
                <a:spcPts val="6000"/>
              </a:lnSpc>
            </a:pPr>
            <a:r>
              <a:rPr lang="en-US" altLang="zh-CN"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什么是可解释的人工智能</a:t>
            </a: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a:t>
            </a:r>
          </a:p>
          <a:p>
            <a:pPr algn="l">
              <a:lnSpc>
                <a:spcPts val="6000"/>
              </a:lnSpc>
            </a:pPr>
            <a:r>
              <a:rPr lang="en-US" altLang="zh-CN"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如何解释</a:t>
            </a: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l">
              <a:lnSpc>
                <a:spcPts val="6000"/>
              </a:lnSpc>
            </a:pPr>
            <a:r>
              <a:rPr lang="en-US" altLang="zh-CN"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举个例子</a:t>
            </a: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为什么</a:t>
            </a:r>
            <a:r>
              <a:rPr lang="en-US" altLang="zh-CN"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XAI</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重要呢</a:t>
            </a: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负责任的</a:t>
            </a:r>
            <a:r>
              <a:rPr lang="en-US" altLang="zh-CN"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AI</a:t>
            </a:r>
            <a:r>
              <a:rPr lang="zh-CN" altLang="en-US" sz="3100"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的基础</a:t>
            </a: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p>
          <a:p>
            <a:pPr algn="l">
              <a:lnSpc>
                <a:spcPts val="6000"/>
              </a:lnSpc>
            </a:pPr>
            <a:r>
              <a:rPr lang="en-US" sz="3100" spc="3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r>
              <a:rPr lang="zh-CN" altLang="en-US" sz="3100" strike="sngStrike"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拓展：如何设计可解释的</a:t>
            </a:r>
            <a:r>
              <a:rPr lang="en-US" altLang="zh-CN" sz="3100" strike="sngStrike"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AI</a:t>
            </a:r>
            <a:r>
              <a:rPr lang="zh-CN" altLang="en-US" sz="3100" strike="sngStrike" spc="3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t>
            </a:r>
          </a:p>
        </p:txBody>
      </p:sp>
      <p:sp>
        <p:nvSpPr>
          <p:cNvPr id="11" name="TextBox 11"/>
          <p:cNvSpPr txBox="1"/>
          <p:nvPr/>
        </p:nvSpPr>
        <p:spPr>
          <a:xfrm>
            <a:off x="1003297" y="999611"/>
            <a:ext cx="1670552" cy="717550"/>
          </a:xfrm>
          <a:prstGeom prst="rect">
            <a:avLst/>
          </a:prstGeom>
        </p:spPr>
        <p:txBody>
          <a:bodyPr lIns="0" tIns="0" rIns="0" bIns="0" rtlCol="0" anchor="t">
            <a:spAutoFit/>
          </a:bodyPr>
          <a:lstStyle/>
          <a:p>
            <a:pPr algn="l">
              <a:lnSpc>
                <a:spcPts val="5600"/>
              </a:lnSpc>
            </a:pPr>
            <a:r>
              <a:rPr lang="zh-CN" altLang="en-US" sz="4000"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概述</a:t>
            </a:r>
          </a:p>
        </p:txBody>
      </p:sp>
      <p:sp>
        <p:nvSpPr>
          <p:cNvPr id="12" name="TextBox 12"/>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1340" y="4055745"/>
            <a:ext cx="12143740" cy="951230"/>
          </a:xfrm>
          <a:prstGeom prst="rect">
            <a:avLst/>
          </a:prstGeom>
        </p:spPr>
        <p:txBody>
          <a:bodyPr wrap="square" lIns="0" tIns="0" rIns="0" bIns="0" rtlCol="0" anchor="t">
            <a:spAutoFit/>
          </a:bodyPr>
          <a:lstStyle/>
          <a:p>
            <a:pPr algn="l">
              <a:lnSpc>
                <a:spcPts val="7420"/>
              </a:lnSpc>
            </a:pPr>
            <a:r>
              <a:rPr lang="en-US" altLang="zh-CN" sz="5300" b="1" spc="42">
                <a:solidFill>
                  <a:srgbClr val="000000"/>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     </a:t>
            </a:r>
            <a:r>
              <a:rPr lang="zh-CN" altLang="en-US" sz="5300" b="1" spc="42">
                <a:solidFill>
                  <a:srgbClr val="000000"/>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为什么可解释的人工智能很重要？</a:t>
            </a:r>
          </a:p>
        </p:txBody>
      </p:sp>
      <p:sp>
        <p:nvSpPr>
          <p:cNvPr id="3" name="TextBox 3"/>
          <p:cNvSpPr txBox="1"/>
          <p:nvPr/>
        </p:nvSpPr>
        <p:spPr>
          <a:xfrm>
            <a:off x="2584704" y="5273421"/>
            <a:ext cx="7992094" cy="552326"/>
          </a:xfrm>
          <a:prstGeom prst="rect">
            <a:avLst/>
          </a:prstGeom>
        </p:spPr>
        <p:txBody>
          <a:bodyPr lIns="0" tIns="0" rIns="0" bIns="0" rtlCol="0" anchor="t">
            <a:spAutoFit/>
          </a:bodyPr>
          <a:lstStyle/>
          <a:p>
            <a:pPr algn="l">
              <a:lnSpc>
                <a:spcPts val="4480"/>
              </a:lnSpc>
            </a:pPr>
            <a:r>
              <a:rPr lang="en-US" sz="3200" spc="32">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Why is XAI the foundation for responsible AI?</a:t>
            </a:r>
          </a:p>
        </p:txBody>
      </p:sp>
      <p:sp>
        <p:nvSpPr>
          <p:cNvPr id="4" name="TextBox 4"/>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35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custDataLst>
              <p:tags r:id="rId1"/>
            </p:custDataLst>
          </p:nvPr>
        </p:nvGrpSpPr>
        <p:grpSpPr>
          <a:xfrm>
            <a:off x="715423" y="2773537"/>
            <a:ext cx="11731628" cy="5019846"/>
            <a:chOff x="0" y="0"/>
            <a:chExt cx="11731625" cy="5019853"/>
          </a:xfrm>
        </p:grpSpPr>
        <p:sp>
          <p:nvSpPr>
            <p:cNvPr id="3" name="Freeform 3"/>
            <p:cNvSpPr/>
            <p:nvPr/>
          </p:nvSpPr>
          <p:spPr>
            <a:xfrm>
              <a:off x="63500" y="3945890"/>
              <a:ext cx="11603609" cy="1010412"/>
            </a:xfrm>
            <a:custGeom>
              <a:avLst/>
              <a:gdLst/>
              <a:ahLst/>
              <a:cxnLst/>
              <a:rect l="l" t="t" r="r" b="b"/>
              <a:pathLst>
                <a:path w="11603609" h="1010412">
                  <a:moveTo>
                    <a:pt x="0" y="1010412"/>
                  </a:moveTo>
                  <a:lnTo>
                    <a:pt x="11603609" y="1010412"/>
                  </a:lnTo>
                  <a:lnTo>
                    <a:pt x="11603609" y="0"/>
                  </a:lnTo>
                  <a:lnTo>
                    <a:pt x="0" y="0"/>
                  </a:lnTo>
                  <a:close/>
                </a:path>
              </a:pathLst>
            </a:custGeom>
            <a:solidFill>
              <a:srgbClr val="00A2FF"/>
            </a:solidFill>
          </p:spPr>
        </p:sp>
        <p:sp>
          <p:nvSpPr>
            <p:cNvPr id="4" name="Freeform 4"/>
            <p:cNvSpPr/>
            <p:nvPr>
              <p:custDataLst>
                <p:tags r:id="rId9"/>
              </p:custDataLst>
            </p:nvPr>
          </p:nvSpPr>
          <p:spPr>
            <a:xfrm>
              <a:off x="1741297" y="84709"/>
              <a:ext cx="1382903" cy="3791712"/>
            </a:xfrm>
            <a:custGeom>
              <a:avLst/>
              <a:gdLst/>
              <a:ahLst/>
              <a:cxnLst/>
              <a:rect l="l" t="t" r="r" b="b"/>
              <a:pathLst>
                <a:path w="1382903" h="3791712">
                  <a:moveTo>
                    <a:pt x="0" y="3791712"/>
                  </a:moveTo>
                  <a:lnTo>
                    <a:pt x="1382903" y="3791712"/>
                  </a:lnTo>
                  <a:lnTo>
                    <a:pt x="1382903" y="0"/>
                  </a:lnTo>
                  <a:lnTo>
                    <a:pt x="0" y="0"/>
                  </a:lnTo>
                  <a:close/>
                </a:path>
              </a:pathLst>
            </a:custGeom>
            <a:solidFill>
              <a:srgbClr val="017100"/>
            </a:solidFill>
          </p:spPr>
        </p:sp>
        <p:sp>
          <p:nvSpPr>
            <p:cNvPr id="5" name="Freeform 5"/>
            <p:cNvSpPr/>
            <p:nvPr/>
          </p:nvSpPr>
          <p:spPr>
            <a:xfrm>
              <a:off x="5173853" y="84709"/>
              <a:ext cx="1382903" cy="3791712"/>
            </a:xfrm>
            <a:custGeom>
              <a:avLst/>
              <a:gdLst/>
              <a:ahLst/>
              <a:cxnLst/>
              <a:rect l="l" t="t" r="r" b="b"/>
              <a:pathLst>
                <a:path w="1382903" h="3791712">
                  <a:moveTo>
                    <a:pt x="0" y="3791712"/>
                  </a:moveTo>
                  <a:lnTo>
                    <a:pt x="1382903" y="3791712"/>
                  </a:lnTo>
                  <a:lnTo>
                    <a:pt x="1382903" y="0"/>
                  </a:lnTo>
                  <a:lnTo>
                    <a:pt x="0" y="0"/>
                  </a:lnTo>
                  <a:close/>
                </a:path>
              </a:pathLst>
            </a:custGeom>
            <a:solidFill>
              <a:srgbClr val="017100"/>
            </a:solidFill>
          </p:spPr>
        </p:sp>
        <p:sp>
          <p:nvSpPr>
            <p:cNvPr id="6" name="Freeform 6"/>
            <p:cNvSpPr/>
            <p:nvPr>
              <p:custDataLst>
                <p:tags r:id="rId10"/>
              </p:custDataLst>
            </p:nvPr>
          </p:nvSpPr>
          <p:spPr>
            <a:xfrm>
              <a:off x="3457575" y="84709"/>
              <a:ext cx="1382903" cy="3791712"/>
            </a:xfrm>
            <a:custGeom>
              <a:avLst/>
              <a:gdLst/>
              <a:ahLst/>
              <a:cxnLst/>
              <a:rect l="l" t="t" r="r" b="b"/>
              <a:pathLst>
                <a:path w="1382903" h="3791712">
                  <a:moveTo>
                    <a:pt x="0" y="3791712"/>
                  </a:moveTo>
                  <a:lnTo>
                    <a:pt x="1382903" y="3791712"/>
                  </a:lnTo>
                  <a:lnTo>
                    <a:pt x="1382903" y="0"/>
                  </a:lnTo>
                  <a:lnTo>
                    <a:pt x="0" y="0"/>
                  </a:lnTo>
                  <a:close/>
                </a:path>
              </a:pathLst>
            </a:custGeom>
            <a:solidFill>
              <a:srgbClr val="017100"/>
            </a:solidFill>
          </p:spPr>
        </p:sp>
        <p:sp>
          <p:nvSpPr>
            <p:cNvPr id="7" name="Freeform 7"/>
            <p:cNvSpPr/>
            <p:nvPr>
              <p:custDataLst>
                <p:tags r:id="rId11"/>
              </p:custDataLst>
            </p:nvPr>
          </p:nvSpPr>
          <p:spPr>
            <a:xfrm>
              <a:off x="76835" y="84709"/>
              <a:ext cx="1382903" cy="3791712"/>
            </a:xfrm>
            <a:custGeom>
              <a:avLst/>
              <a:gdLst/>
              <a:ahLst/>
              <a:cxnLst/>
              <a:rect l="l" t="t" r="r" b="b"/>
              <a:pathLst>
                <a:path w="1382903" h="3791712">
                  <a:moveTo>
                    <a:pt x="0" y="3791712"/>
                  </a:moveTo>
                  <a:lnTo>
                    <a:pt x="1382903" y="3791712"/>
                  </a:lnTo>
                  <a:lnTo>
                    <a:pt x="1382903" y="0"/>
                  </a:lnTo>
                  <a:lnTo>
                    <a:pt x="0" y="0"/>
                  </a:lnTo>
                  <a:close/>
                </a:path>
              </a:pathLst>
            </a:custGeom>
            <a:solidFill>
              <a:srgbClr val="017100"/>
            </a:solidFill>
          </p:spPr>
        </p:sp>
        <p:sp>
          <p:nvSpPr>
            <p:cNvPr id="8" name="Freeform 8"/>
            <p:cNvSpPr/>
            <p:nvPr/>
          </p:nvSpPr>
          <p:spPr>
            <a:xfrm>
              <a:off x="8698230" y="63500"/>
              <a:ext cx="1382902" cy="3791712"/>
            </a:xfrm>
            <a:custGeom>
              <a:avLst/>
              <a:gdLst/>
              <a:ahLst/>
              <a:cxnLst/>
              <a:rect l="l" t="t" r="r" b="b"/>
              <a:pathLst>
                <a:path w="1382902" h="3791712">
                  <a:moveTo>
                    <a:pt x="0" y="3791712"/>
                  </a:moveTo>
                  <a:lnTo>
                    <a:pt x="1382903" y="3791712"/>
                  </a:lnTo>
                  <a:lnTo>
                    <a:pt x="1382903" y="0"/>
                  </a:lnTo>
                  <a:lnTo>
                    <a:pt x="0" y="0"/>
                  </a:lnTo>
                  <a:close/>
                </a:path>
              </a:pathLst>
            </a:custGeom>
            <a:solidFill>
              <a:srgbClr val="017100"/>
            </a:solidFill>
          </p:spPr>
        </p:sp>
        <p:sp>
          <p:nvSpPr>
            <p:cNvPr id="9" name="Freeform 9"/>
            <p:cNvSpPr/>
            <p:nvPr/>
          </p:nvSpPr>
          <p:spPr>
            <a:xfrm>
              <a:off x="10398125" y="84709"/>
              <a:ext cx="1270000" cy="3791712"/>
            </a:xfrm>
            <a:custGeom>
              <a:avLst/>
              <a:gdLst/>
              <a:ahLst/>
              <a:cxnLst/>
              <a:rect l="l" t="t" r="r" b="b"/>
              <a:pathLst>
                <a:path w="1270000" h="3791712">
                  <a:moveTo>
                    <a:pt x="0" y="3791712"/>
                  </a:moveTo>
                  <a:lnTo>
                    <a:pt x="1270000" y="3791712"/>
                  </a:lnTo>
                  <a:lnTo>
                    <a:pt x="1270000" y="0"/>
                  </a:lnTo>
                  <a:lnTo>
                    <a:pt x="0" y="0"/>
                  </a:lnTo>
                  <a:close/>
                </a:path>
              </a:pathLst>
            </a:custGeom>
            <a:solidFill>
              <a:srgbClr val="017100"/>
            </a:solidFill>
          </p:spPr>
        </p:sp>
        <p:sp>
          <p:nvSpPr>
            <p:cNvPr id="10" name="Freeform 10"/>
            <p:cNvSpPr/>
            <p:nvPr/>
          </p:nvSpPr>
          <p:spPr>
            <a:xfrm>
              <a:off x="5252593" y="4419346"/>
              <a:ext cx="431800" cy="63500"/>
            </a:xfrm>
            <a:custGeom>
              <a:avLst/>
              <a:gdLst/>
              <a:ahLst/>
              <a:cxnLst/>
              <a:rect l="l" t="t" r="r" b="b"/>
              <a:pathLst>
                <a:path w="431800" h="63500">
                  <a:moveTo>
                    <a:pt x="0" y="0"/>
                  </a:moveTo>
                  <a:lnTo>
                    <a:pt x="400050" y="0"/>
                  </a:lnTo>
                  <a:lnTo>
                    <a:pt x="400050" y="31750"/>
                  </a:lnTo>
                  <a:lnTo>
                    <a:pt x="400050" y="0"/>
                  </a:lnTo>
                  <a:lnTo>
                    <a:pt x="431800" y="0"/>
                  </a:lnTo>
                  <a:lnTo>
                    <a:pt x="431800" y="63500"/>
                  </a:lnTo>
                  <a:lnTo>
                    <a:pt x="400050" y="63500"/>
                  </a:lnTo>
                  <a:lnTo>
                    <a:pt x="0" y="63500"/>
                  </a:lnTo>
                  <a:close/>
                </a:path>
              </a:pathLst>
            </a:custGeom>
            <a:solidFill>
              <a:srgbClr val="FFFFFF"/>
            </a:solidFill>
          </p:spPr>
        </p:sp>
        <p:sp>
          <p:nvSpPr>
            <p:cNvPr id="11" name="Freeform 11"/>
            <p:cNvSpPr/>
            <p:nvPr/>
          </p:nvSpPr>
          <p:spPr>
            <a:xfrm>
              <a:off x="5652643" y="4321556"/>
              <a:ext cx="259080" cy="259080"/>
            </a:xfrm>
            <a:custGeom>
              <a:avLst/>
              <a:gdLst/>
              <a:ahLst/>
              <a:cxnLst/>
              <a:rect l="l" t="t" r="r" b="b"/>
              <a:pathLst>
                <a:path w="259080" h="259080">
                  <a:moveTo>
                    <a:pt x="0" y="259080"/>
                  </a:moveTo>
                  <a:lnTo>
                    <a:pt x="259080" y="129540"/>
                  </a:lnTo>
                  <a:lnTo>
                    <a:pt x="0" y="0"/>
                  </a:lnTo>
                  <a:close/>
                </a:path>
              </a:pathLst>
            </a:custGeom>
            <a:solidFill>
              <a:srgbClr val="FFFFFF"/>
            </a:solidFill>
          </p:spPr>
        </p:sp>
        <p:sp>
          <p:nvSpPr>
            <p:cNvPr id="12" name="Freeform 12"/>
            <p:cNvSpPr/>
            <p:nvPr/>
          </p:nvSpPr>
          <p:spPr>
            <a:xfrm>
              <a:off x="6936105" y="84709"/>
              <a:ext cx="1382902" cy="3791712"/>
            </a:xfrm>
            <a:custGeom>
              <a:avLst/>
              <a:gdLst/>
              <a:ahLst/>
              <a:cxnLst/>
              <a:rect l="l" t="t" r="r" b="b"/>
              <a:pathLst>
                <a:path w="1382902" h="3791712">
                  <a:moveTo>
                    <a:pt x="0" y="3791712"/>
                  </a:moveTo>
                  <a:lnTo>
                    <a:pt x="1382903" y="3791712"/>
                  </a:lnTo>
                  <a:lnTo>
                    <a:pt x="1382903" y="0"/>
                  </a:lnTo>
                  <a:lnTo>
                    <a:pt x="0" y="0"/>
                  </a:lnTo>
                  <a:close/>
                </a:path>
              </a:pathLst>
            </a:custGeom>
            <a:solidFill>
              <a:srgbClr val="017100"/>
            </a:solidFill>
          </p:spPr>
        </p:sp>
      </p:grpSp>
      <p:sp>
        <p:nvSpPr>
          <p:cNvPr id="13" name="TextBox 13"/>
          <p:cNvSpPr txBox="1"/>
          <p:nvPr/>
        </p:nvSpPr>
        <p:spPr>
          <a:xfrm>
            <a:off x="1003297" y="999611"/>
            <a:ext cx="10398433" cy="717550"/>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可解释性是负责任</a:t>
            </a:r>
            <a:r>
              <a:rPr lang="en-US" altLang="zh-CN"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AI</a:t>
            </a: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的基础</a:t>
            </a:r>
          </a:p>
        </p:txBody>
      </p:sp>
      <p:sp>
        <p:nvSpPr>
          <p:cNvPr id="14" name="TextBox 14"/>
          <p:cNvSpPr txBox="1"/>
          <p:nvPr/>
        </p:nvSpPr>
        <p:spPr>
          <a:xfrm>
            <a:off x="3722170" y="6980920"/>
            <a:ext cx="2241947" cy="484505"/>
          </a:xfrm>
          <a:prstGeom prst="rect">
            <a:avLst/>
          </a:prstGeom>
        </p:spPr>
        <p:txBody>
          <a:bodyPr lIns="0" tIns="0" rIns="0" bIns="0" rtlCol="0" anchor="t">
            <a:spAutoFit/>
          </a:bodyPr>
          <a:lstStyle/>
          <a:p>
            <a:pPr algn="l">
              <a:lnSpc>
                <a:spcPts val="3780"/>
              </a:lnSpc>
            </a:pPr>
            <a:r>
              <a:rPr lang="en-US" altLang="zh-CN" sz="2700">
                <a:solidFill>
                  <a:srgbClr val="FFFFFF"/>
                </a:solidFill>
                <a:latin typeface="Arimo" panose="020B0604020202020204"/>
                <a:ea typeface="宋体" panose="02010600030101010101" pitchFamily="2" charset="-122"/>
                <a:cs typeface="Arimo" panose="020B0604020202020204"/>
                <a:sym typeface="Arimo" panose="020B0604020202020204"/>
              </a:rPr>
              <a:t>    </a:t>
            </a:r>
            <a:r>
              <a:rPr lang="zh-CN" altLang="en-US" sz="2700">
                <a:solidFill>
                  <a:srgbClr val="FFFFFF"/>
                </a:solidFill>
                <a:latin typeface="Arimo" panose="020B0604020202020204"/>
                <a:ea typeface="宋体" panose="02010600030101010101" pitchFamily="2" charset="-122"/>
                <a:cs typeface="Arimo" panose="020B0604020202020204"/>
                <a:sym typeface="Arimo" panose="020B0604020202020204"/>
              </a:rPr>
              <a:t>可解释的</a:t>
            </a:r>
            <a:r>
              <a:rPr lang="en-US" altLang="zh-CN" sz="2700">
                <a:solidFill>
                  <a:srgbClr val="FFFFFF"/>
                </a:solidFill>
                <a:latin typeface="Arimo" panose="020B0604020202020204"/>
                <a:ea typeface="宋体" panose="02010600030101010101" pitchFamily="2" charset="-122"/>
                <a:cs typeface="Arimo" panose="020B0604020202020204"/>
                <a:sym typeface="Arimo" panose="020B0604020202020204"/>
              </a:rPr>
              <a:t>AI</a:t>
            </a:r>
          </a:p>
        </p:txBody>
      </p:sp>
      <p:sp>
        <p:nvSpPr>
          <p:cNvPr id="15" name="TextBox 15"/>
          <p:cNvSpPr txBox="1"/>
          <p:nvPr/>
        </p:nvSpPr>
        <p:spPr>
          <a:xfrm>
            <a:off x="6682769" y="6980920"/>
            <a:ext cx="2811704" cy="484505"/>
          </a:xfrm>
          <a:prstGeom prst="rect">
            <a:avLst/>
          </a:prstGeom>
        </p:spPr>
        <p:txBody>
          <a:bodyPr lIns="0" tIns="0" rIns="0" bIns="0" rtlCol="0" anchor="t">
            <a:spAutoFit/>
          </a:bodyPr>
          <a:lstStyle/>
          <a:p>
            <a:pPr algn="l">
              <a:lnSpc>
                <a:spcPts val="3780"/>
              </a:lnSpc>
            </a:pPr>
            <a:r>
              <a:rPr lang="en-US" altLang="zh-CN" sz="2700">
                <a:solidFill>
                  <a:srgbClr val="FFFFFF"/>
                </a:solidFill>
                <a:latin typeface="Arimo" panose="020B0604020202020204"/>
                <a:ea typeface="宋体" panose="02010600030101010101" pitchFamily="2" charset="-122"/>
                <a:cs typeface="Arimo" panose="020B0604020202020204"/>
                <a:sym typeface="Arimo" panose="020B0604020202020204"/>
              </a:rPr>
              <a:t>  </a:t>
            </a:r>
            <a:r>
              <a:rPr lang="zh-CN" altLang="en-US" sz="2700">
                <a:solidFill>
                  <a:srgbClr val="FFFFFF"/>
                </a:solidFill>
                <a:latin typeface="Arimo" panose="020B0604020202020204"/>
                <a:ea typeface="宋体" panose="02010600030101010101" pitchFamily="2" charset="-122"/>
                <a:cs typeface="Arimo" panose="020B0604020202020204"/>
                <a:sym typeface="Arimo" panose="020B0604020202020204"/>
              </a:rPr>
              <a:t>能理解的</a:t>
            </a:r>
            <a:r>
              <a:rPr lang="en-US" altLang="zh-CN" sz="2700">
                <a:solidFill>
                  <a:srgbClr val="FFFFFF"/>
                </a:solidFill>
                <a:latin typeface="Arimo" panose="020B0604020202020204"/>
                <a:ea typeface="宋体" panose="02010600030101010101" pitchFamily="2" charset="-122"/>
                <a:cs typeface="Arimo" panose="020B0604020202020204"/>
                <a:sym typeface="Arimo" panose="020B0604020202020204"/>
              </a:rPr>
              <a:t>AI</a:t>
            </a:r>
          </a:p>
        </p:txBody>
      </p:sp>
      <p:sp>
        <p:nvSpPr>
          <p:cNvPr id="16" name="TextBox 16"/>
          <p:cNvSpPr txBox="1"/>
          <p:nvPr>
            <p:custDataLst>
              <p:tags r:id="rId2"/>
            </p:custDataLst>
          </p:nvPr>
        </p:nvSpPr>
        <p:spPr>
          <a:xfrm>
            <a:off x="874001" y="4620701"/>
            <a:ext cx="1245108" cy="346075"/>
          </a:xfrm>
          <a:prstGeom prst="rect">
            <a:avLst/>
          </a:prstGeom>
        </p:spPr>
        <p:txBody>
          <a:bodyPr lIns="0" tIns="0" rIns="0" bIns="0" rtlCol="0" anchor="t">
            <a:spAutoFit/>
          </a:bodyPr>
          <a:lstStyle/>
          <a:p>
            <a:pPr algn="ctr">
              <a:lnSpc>
                <a:spcPts val="2700"/>
              </a:lnSpc>
            </a:pP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能力</a:t>
            </a:r>
          </a:p>
        </p:txBody>
      </p:sp>
      <p:sp>
        <p:nvSpPr>
          <p:cNvPr id="17" name="TextBox 17"/>
          <p:cNvSpPr txBox="1"/>
          <p:nvPr>
            <p:custDataLst>
              <p:tags r:id="rId3"/>
            </p:custDataLst>
          </p:nvPr>
        </p:nvSpPr>
        <p:spPr>
          <a:xfrm>
            <a:off x="2593823" y="4569898"/>
            <a:ext cx="1160755" cy="394970"/>
          </a:xfrm>
          <a:prstGeom prst="rect">
            <a:avLst/>
          </a:prstGeom>
        </p:spPr>
        <p:txBody>
          <a:bodyPr lIns="0" tIns="0" rIns="0" bIns="0" rtlCol="0" anchor="t">
            <a:spAutoFit/>
          </a:bodyPr>
          <a:lstStyle/>
          <a:p>
            <a:pPr algn="l">
              <a:lnSpc>
                <a:spcPts val="3080"/>
              </a:lnSpc>
            </a:pPr>
            <a:r>
              <a:rPr lang="en-US" altLang="zh-CN"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    </a:t>
            </a: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公平</a:t>
            </a:r>
          </a:p>
        </p:txBody>
      </p:sp>
      <p:sp>
        <p:nvSpPr>
          <p:cNvPr id="18" name="TextBox 18"/>
          <p:cNvSpPr txBox="1"/>
          <p:nvPr>
            <p:custDataLst>
              <p:tags r:id="rId4"/>
            </p:custDataLst>
          </p:nvPr>
        </p:nvSpPr>
        <p:spPr>
          <a:xfrm>
            <a:off x="4457951" y="4569898"/>
            <a:ext cx="855250" cy="394970"/>
          </a:xfrm>
          <a:prstGeom prst="rect">
            <a:avLst/>
          </a:prstGeom>
        </p:spPr>
        <p:txBody>
          <a:bodyPr lIns="0" tIns="0" rIns="0" bIns="0" rtlCol="0" anchor="t">
            <a:spAutoFit/>
          </a:bodyPr>
          <a:lstStyle/>
          <a:p>
            <a:pPr algn="l">
              <a:lnSpc>
                <a:spcPts val="3080"/>
              </a:lnSpc>
            </a:pP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安全</a:t>
            </a:r>
          </a:p>
        </p:txBody>
      </p:sp>
      <p:sp>
        <p:nvSpPr>
          <p:cNvPr id="21" name="TextBox 21"/>
          <p:cNvSpPr txBox="1"/>
          <p:nvPr/>
        </p:nvSpPr>
        <p:spPr>
          <a:xfrm>
            <a:off x="8282245" y="4494971"/>
            <a:ext cx="358511" cy="346075"/>
          </a:xfrm>
          <a:prstGeom prst="rect">
            <a:avLst/>
          </a:prstGeom>
        </p:spPr>
        <p:txBody>
          <a:bodyPr lIns="0" tIns="0" rIns="0" bIns="0" rtlCol="0" anchor="t">
            <a:spAutoFit/>
          </a:bodyPr>
          <a:lstStyle/>
          <a:p>
            <a:pPr algn="l">
              <a:lnSpc>
                <a:spcPts val="2700"/>
              </a:lnSpc>
            </a:pPr>
            <a:r>
              <a:rPr lang="en-US" sz="2200" b="1" spc="17">
                <a:solidFill>
                  <a:srgbClr val="FFFFFF"/>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 </a:t>
            </a:r>
          </a:p>
        </p:txBody>
      </p:sp>
      <p:sp>
        <p:nvSpPr>
          <p:cNvPr id="25" name="TextBox 25"/>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37</a:t>
            </a:r>
          </a:p>
        </p:txBody>
      </p:sp>
      <p:sp>
        <p:nvSpPr>
          <p:cNvPr id="26" name="TextBox 18"/>
          <p:cNvSpPr txBox="1"/>
          <p:nvPr>
            <p:custDataLst>
              <p:tags r:id="rId5"/>
            </p:custDataLst>
          </p:nvPr>
        </p:nvSpPr>
        <p:spPr>
          <a:xfrm>
            <a:off x="6176261" y="4571803"/>
            <a:ext cx="855250" cy="394970"/>
          </a:xfrm>
          <a:prstGeom prst="rect">
            <a:avLst/>
          </a:prstGeom>
        </p:spPr>
        <p:txBody>
          <a:bodyPr lIns="0" tIns="0" rIns="0" bIns="0" rtlCol="0" anchor="t">
            <a:spAutoFit/>
          </a:bodyPr>
          <a:lstStyle/>
          <a:p>
            <a:pPr algn="l">
              <a:lnSpc>
                <a:spcPts val="3080"/>
              </a:lnSpc>
            </a:pP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可用性</a:t>
            </a:r>
          </a:p>
        </p:txBody>
      </p:sp>
      <p:sp>
        <p:nvSpPr>
          <p:cNvPr id="27" name="TextBox 18"/>
          <p:cNvSpPr txBox="1"/>
          <p:nvPr>
            <p:custDataLst>
              <p:tags r:id="rId6"/>
            </p:custDataLst>
          </p:nvPr>
        </p:nvSpPr>
        <p:spPr>
          <a:xfrm>
            <a:off x="7719060" y="4572000"/>
            <a:ext cx="1162050" cy="394970"/>
          </a:xfrm>
          <a:prstGeom prst="rect">
            <a:avLst/>
          </a:prstGeom>
        </p:spPr>
        <p:txBody>
          <a:bodyPr wrap="square" lIns="0" tIns="0" rIns="0" bIns="0" rtlCol="0" anchor="t">
            <a:spAutoFit/>
          </a:bodyPr>
          <a:lstStyle/>
          <a:p>
            <a:pPr algn="l">
              <a:lnSpc>
                <a:spcPts val="3080"/>
              </a:lnSpc>
            </a:pP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人机协作</a:t>
            </a:r>
          </a:p>
        </p:txBody>
      </p:sp>
      <p:sp>
        <p:nvSpPr>
          <p:cNvPr id="28" name="TextBox 18"/>
          <p:cNvSpPr txBox="1"/>
          <p:nvPr>
            <p:custDataLst>
              <p:tags r:id="rId7"/>
            </p:custDataLst>
          </p:nvPr>
        </p:nvSpPr>
        <p:spPr>
          <a:xfrm>
            <a:off x="9495790" y="4570095"/>
            <a:ext cx="1162050" cy="394970"/>
          </a:xfrm>
          <a:prstGeom prst="rect">
            <a:avLst/>
          </a:prstGeom>
        </p:spPr>
        <p:txBody>
          <a:bodyPr wrap="square" lIns="0" tIns="0" rIns="0" bIns="0" rtlCol="0" anchor="t">
            <a:spAutoFit/>
          </a:bodyPr>
          <a:lstStyle/>
          <a:p>
            <a:pPr algn="l">
              <a:lnSpc>
                <a:spcPts val="3080"/>
              </a:lnSpc>
            </a:pP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可问责性</a:t>
            </a:r>
          </a:p>
        </p:txBody>
      </p:sp>
      <p:sp>
        <p:nvSpPr>
          <p:cNvPr id="29" name="TextBox 18"/>
          <p:cNvSpPr txBox="1"/>
          <p:nvPr>
            <p:custDataLst>
              <p:tags r:id="rId8"/>
            </p:custDataLst>
          </p:nvPr>
        </p:nvSpPr>
        <p:spPr>
          <a:xfrm>
            <a:off x="11144250" y="4572000"/>
            <a:ext cx="1162050" cy="394970"/>
          </a:xfrm>
          <a:prstGeom prst="rect">
            <a:avLst/>
          </a:prstGeom>
        </p:spPr>
        <p:txBody>
          <a:bodyPr wrap="square" lIns="0" tIns="0" rIns="0" bIns="0" rtlCol="0" anchor="t">
            <a:spAutoFit/>
          </a:bodyPr>
          <a:lstStyle/>
          <a:p>
            <a:pPr algn="l">
              <a:lnSpc>
                <a:spcPts val="3080"/>
              </a:lnSpc>
            </a:pPr>
            <a:r>
              <a:rPr lang="en-US" altLang="zh-CN"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     </a:t>
            </a:r>
            <a:r>
              <a:rPr lang="zh-CN" altLang="en-US" sz="2200" b="1" spc="17">
                <a:solidFill>
                  <a:srgbClr val="FFFFFF"/>
                </a:solidFill>
                <a:latin typeface="IBM Plex Sans Condensed Bold" panose="020B0806050203000203"/>
                <a:ea typeface="宋体" panose="02010600030101010101" pitchFamily="2" charset="-122"/>
                <a:cs typeface="IBM Plex Sans Condensed Bold" panose="020B0806050203000203"/>
                <a:sym typeface="IBM Plex Sans Condensed Bold" panose="020B0806050203000203"/>
              </a:rPr>
              <a:t>隐私</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3550" y="1800511"/>
            <a:ext cx="5979557" cy="3664391"/>
          </a:xfrm>
          <a:custGeom>
            <a:avLst/>
            <a:gdLst/>
            <a:ahLst/>
            <a:cxnLst/>
            <a:rect l="l" t="t" r="r" b="b"/>
            <a:pathLst>
              <a:path w="5979557" h="3664391">
                <a:moveTo>
                  <a:pt x="0" y="0"/>
                </a:moveTo>
                <a:lnTo>
                  <a:pt x="5979557" y="0"/>
                </a:lnTo>
                <a:lnTo>
                  <a:pt x="5979557" y="3664391"/>
                </a:lnTo>
                <a:lnTo>
                  <a:pt x="0" y="3664391"/>
                </a:lnTo>
                <a:lnTo>
                  <a:pt x="0" y="0"/>
                </a:lnTo>
                <a:close/>
              </a:path>
            </a:pathLst>
          </a:custGeom>
          <a:blipFill>
            <a:blip r:embed="rId2"/>
            <a:stretch>
              <a:fillRect/>
            </a:stretch>
          </a:blipFill>
        </p:spPr>
      </p:sp>
      <p:sp>
        <p:nvSpPr>
          <p:cNvPr id="3" name="Freeform 3"/>
          <p:cNvSpPr/>
          <p:nvPr/>
        </p:nvSpPr>
        <p:spPr>
          <a:xfrm>
            <a:off x="6845999" y="3236471"/>
            <a:ext cx="6116326" cy="3948103"/>
          </a:xfrm>
          <a:custGeom>
            <a:avLst/>
            <a:gdLst/>
            <a:ahLst/>
            <a:cxnLst/>
            <a:rect l="l" t="t" r="r" b="b"/>
            <a:pathLst>
              <a:path w="6116326" h="3948103">
                <a:moveTo>
                  <a:pt x="0" y="0"/>
                </a:moveTo>
                <a:lnTo>
                  <a:pt x="6116326" y="0"/>
                </a:lnTo>
                <a:lnTo>
                  <a:pt x="6116326" y="3948103"/>
                </a:lnTo>
                <a:lnTo>
                  <a:pt x="0" y="3948103"/>
                </a:lnTo>
                <a:lnTo>
                  <a:pt x="0" y="0"/>
                </a:lnTo>
                <a:close/>
              </a:path>
            </a:pathLst>
          </a:custGeom>
          <a:blipFill>
            <a:blip r:embed="rId3"/>
            <a:stretch>
              <a:fillRect/>
            </a:stretch>
          </a:blipFill>
        </p:spPr>
      </p:sp>
      <p:grpSp>
        <p:nvGrpSpPr>
          <p:cNvPr id="4" name="Group 4"/>
          <p:cNvGrpSpPr>
            <a:grpSpLocks noChangeAspect="1"/>
          </p:cNvGrpSpPr>
          <p:nvPr/>
        </p:nvGrpSpPr>
        <p:grpSpPr>
          <a:xfrm>
            <a:off x="2500998" y="9700212"/>
            <a:ext cx="8064503" cy="14888"/>
            <a:chOff x="0" y="0"/>
            <a:chExt cx="8064500" cy="14884"/>
          </a:xfrm>
        </p:grpSpPr>
        <p:sp>
          <p:nvSpPr>
            <p:cNvPr id="5" name="Freeform 5"/>
            <p:cNvSpPr/>
            <p:nvPr/>
          </p:nvSpPr>
          <p:spPr>
            <a:xfrm>
              <a:off x="0" y="0"/>
              <a:ext cx="8064500" cy="14859"/>
            </a:xfrm>
            <a:custGeom>
              <a:avLst/>
              <a:gdLst/>
              <a:ahLst/>
              <a:cxnLst/>
              <a:rect l="l" t="t" r="r" b="b"/>
              <a:pathLst>
                <a:path w="8064500" h="14859">
                  <a:moveTo>
                    <a:pt x="0" y="0"/>
                  </a:moveTo>
                  <a:lnTo>
                    <a:pt x="8064500" y="0"/>
                  </a:lnTo>
                  <a:lnTo>
                    <a:pt x="8064500" y="14859"/>
                  </a:lnTo>
                  <a:lnTo>
                    <a:pt x="0" y="14859"/>
                  </a:lnTo>
                  <a:close/>
                </a:path>
              </a:pathLst>
            </a:custGeom>
            <a:solidFill>
              <a:srgbClr val="0000EE"/>
            </a:solidFill>
          </p:spPr>
        </p:sp>
      </p:grpSp>
      <p:sp>
        <p:nvSpPr>
          <p:cNvPr id="6" name="Freeform 6"/>
          <p:cNvSpPr/>
          <p:nvPr/>
        </p:nvSpPr>
        <p:spPr>
          <a:xfrm>
            <a:off x="1317869" y="6208328"/>
            <a:ext cx="5890908" cy="3192828"/>
          </a:xfrm>
          <a:custGeom>
            <a:avLst/>
            <a:gdLst/>
            <a:ahLst/>
            <a:cxnLst/>
            <a:rect l="l" t="t" r="r" b="b"/>
            <a:pathLst>
              <a:path w="5890908" h="3192828">
                <a:moveTo>
                  <a:pt x="0" y="0"/>
                </a:moveTo>
                <a:lnTo>
                  <a:pt x="5890908" y="0"/>
                </a:lnTo>
                <a:lnTo>
                  <a:pt x="5890908" y="3192828"/>
                </a:lnTo>
                <a:lnTo>
                  <a:pt x="0" y="3192828"/>
                </a:lnTo>
                <a:lnTo>
                  <a:pt x="0" y="0"/>
                </a:lnTo>
                <a:close/>
              </a:path>
            </a:pathLst>
          </a:custGeom>
          <a:blipFill>
            <a:blip r:embed="rId4"/>
            <a:stretch>
              <a:fillRect/>
            </a:stretch>
          </a:blipFill>
        </p:spPr>
      </p:sp>
      <p:grpSp>
        <p:nvGrpSpPr>
          <p:cNvPr id="7" name="Group 7"/>
          <p:cNvGrpSpPr>
            <a:grpSpLocks noChangeAspect="1"/>
          </p:cNvGrpSpPr>
          <p:nvPr/>
        </p:nvGrpSpPr>
        <p:grpSpPr>
          <a:xfrm>
            <a:off x="1311526" y="6201975"/>
            <a:ext cx="5903605" cy="3205534"/>
            <a:chOff x="0" y="0"/>
            <a:chExt cx="5903608" cy="3205531"/>
          </a:xfrm>
        </p:grpSpPr>
        <p:sp>
          <p:nvSpPr>
            <p:cNvPr id="8" name="Freeform 8"/>
            <p:cNvSpPr/>
            <p:nvPr/>
          </p:nvSpPr>
          <p:spPr>
            <a:xfrm>
              <a:off x="0" y="0"/>
              <a:ext cx="5903595" cy="3205480"/>
            </a:xfrm>
            <a:custGeom>
              <a:avLst/>
              <a:gdLst/>
              <a:ahLst/>
              <a:cxnLst/>
              <a:rect l="l" t="t" r="r" b="b"/>
              <a:pathLst>
                <a:path w="5903595" h="3205480">
                  <a:moveTo>
                    <a:pt x="6350" y="0"/>
                  </a:moveTo>
                  <a:lnTo>
                    <a:pt x="5897245" y="0"/>
                  </a:lnTo>
                  <a:lnTo>
                    <a:pt x="5903595" y="0"/>
                  </a:lnTo>
                  <a:lnTo>
                    <a:pt x="5903595" y="6350"/>
                  </a:lnTo>
                  <a:lnTo>
                    <a:pt x="5903595" y="3199130"/>
                  </a:lnTo>
                  <a:lnTo>
                    <a:pt x="5903595" y="3205480"/>
                  </a:lnTo>
                  <a:lnTo>
                    <a:pt x="5897245" y="3205480"/>
                  </a:lnTo>
                  <a:lnTo>
                    <a:pt x="6350" y="3205480"/>
                  </a:lnTo>
                  <a:lnTo>
                    <a:pt x="0" y="3205480"/>
                  </a:lnTo>
                  <a:lnTo>
                    <a:pt x="0" y="3199130"/>
                  </a:lnTo>
                  <a:lnTo>
                    <a:pt x="0" y="6350"/>
                  </a:lnTo>
                  <a:lnTo>
                    <a:pt x="0" y="0"/>
                  </a:lnTo>
                  <a:lnTo>
                    <a:pt x="6350" y="0"/>
                  </a:lnTo>
                  <a:moveTo>
                    <a:pt x="6350" y="12700"/>
                  </a:moveTo>
                  <a:lnTo>
                    <a:pt x="6350" y="6350"/>
                  </a:lnTo>
                  <a:lnTo>
                    <a:pt x="12700" y="6350"/>
                  </a:lnTo>
                  <a:lnTo>
                    <a:pt x="12700" y="3199130"/>
                  </a:lnTo>
                  <a:lnTo>
                    <a:pt x="6350" y="3199130"/>
                  </a:lnTo>
                  <a:lnTo>
                    <a:pt x="6350" y="3192780"/>
                  </a:lnTo>
                  <a:lnTo>
                    <a:pt x="5897245" y="3192780"/>
                  </a:lnTo>
                  <a:lnTo>
                    <a:pt x="5897245" y="3199130"/>
                  </a:lnTo>
                  <a:lnTo>
                    <a:pt x="5890895" y="3199130"/>
                  </a:lnTo>
                  <a:lnTo>
                    <a:pt x="5890895" y="6350"/>
                  </a:lnTo>
                  <a:lnTo>
                    <a:pt x="5897245" y="6350"/>
                  </a:lnTo>
                  <a:lnTo>
                    <a:pt x="5897245" y="12700"/>
                  </a:lnTo>
                  <a:lnTo>
                    <a:pt x="6350" y="12700"/>
                  </a:lnTo>
                  <a:close/>
                </a:path>
              </a:pathLst>
            </a:custGeom>
            <a:solidFill>
              <a:srgbClr val="D6D5D5"/>
            </a:solidFill>
          </p:spPr>
        </p:sp>
      </p:grpSp>
      <p:sp>
        <p:nvSpPr>
          <p:cNvPr id="9" name="TextBox 9"/>
          <p:cNvSpPr txBox="1"/>
          <p:nvPr/>
        </p:nvSpPr>
        <p:spPr>
          <a:xfrm>
            <a:off x="1003297" y="999611"/>
            <a:ext cx="8178641" cy="717550"/>
          </a:xfrm>
          <a:prstGeom prst="rect">
            <a:avLst/>
          </a:prstGeom>
        </p:spPr>
        <p:txBody>
          <a:bodyPr lIns="0" tIns="0" rIns="0" bIns="0" rtlCol="0" anchor="t">
            <a:spAutoFit/>
          </a:bodyPr>
          <a:lstStyle/>
          <a:p>
            <a:pPr algn="l">
              <a:lnSpc>
                <a:spcPts val="5600"/>
              </a:lnSpc>
            </a:pP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a:t>
            </a:r>
            <a:r>
              <a:rPr lang="zh-CN" altLang="en-US" sz="4000"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提升模型能力</a:t>
            </a:r>
          </a:p>
        </p:txBody>
      </p:sp>
      <p:sp>
        <p:nvSpPr>
          <p:cNvPr id="10" name="TextBox 10"/>
          <p:cNvSpPr txBox="1"/>
          <p:nvPr/>
        </p:nvSpPr>
        <p:spPr>
          <a:xfrm>
            <a:off x="3011053" y="5809869"/>
            <a:ext cx="2554634" cy="370932"/>
          </a:xfrm>
          <a:prstGeom prst="rect">
            <a:avLst/>
          </a:prstGeom>
        </p:spPr>
        <p:txBody>
          <a:bodyPr lIns="0" tIns="0" rIns="0" bIns="0" rtlCol="0" anchor="t">
            <a:spAutoFit/>
          </a:bodyPr>
          <a:lstStyle/>
          <a:p>
            <a:pPr algn="l">
              <a:lnSpc>
                <a:spcPts val="3080"/>
              </a:lnSpc>
            </a:pPr>
            <a:r>
              <a:rPr lang="en-US" sz="22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(Kulesza et al, 2015)</a:t>
            </a:r>
          </a:p>
        </p:txBody>
      </p:sp>
      <p:sp>
        <p:nvSpPr>
          <p:cNvPr id="11" name="TextBox 11"/>
          <p:cNvSpPr txBox="1"/>
          <p:nvPr/>
        </p:nvSpPr>
        <p:spPr>
          <a:xfrm>
            <a:off x="8610124" y="7602226"/>
            <a:ext cx="2639844" cy="370932"/>
          </a:xfrm>
          <a:prstGeom prst="rect">
            <a:avLst/>
          </a:prstGeom>
        </p:spPr>
        <p:txBody>
          <a:bodyPr lIns="0" tIns="0" rIns="0" bIns="0" rtlCol="0" anchor="t">
            <a:spAutoFit/>
          </a:bodyPr>
          <a:lstStyle/>
          <a:p>
            <a:pPr algn="l">
              <a:lnSpc>
                <a:spcPts val="3080"/>
              </a:lnSpc>
            </a:pPr>
            <a:r>
              <a:rPr lang="en-US" sz="22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(Hohman et al, 2019)</a:t>
            </a:r>
          </a:p>
        </p:txBody>
      </p:sp>
      <p:sp>
        <p:nvSpPr>
          <p:cNvPr id="12" name="TextBox 12"/>
          <p:cNvSpPr txBox="1"/>
          <p:nvPr/>
        </p:nvSpPr>
        <p:spPr>
          <a:xfrm>
            <a:off x="2872207" y="5360146"/>
            <a:ext cx="2951959" cy="411861"/>
          </a:xfrm>
          <a:prstGeom prst="rect">
            <a:avLst/>
          </a:prstGeom>
        </p:spPr>
        <p:txBody>
          <a:bodyPr lIns="0" tIns="0" rIns="0" bIns="0" rtlCol="0" anchor="t">
            <a:spAutoFit/>
          </a:bodyPr>
          <a:lstStyle/>
          <a:p>
            <a:pPr algn="l">
              <a:lnSpc>
                <a:spcPts val="3360"/>
              </a:lnSpc>
            </a:pPr>
            <a:r>
              <a:rPr lang="en-US" sz="2400" spc="2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Explanatory debugging</a:t>
            </a:r>
          </a:p>
        </p:txBody>
      </p:sp>
      <p:sp>
        <p:nvSpPr>
          <p:cNvPr id="13" name="TextBox 13"/>
          <p:cNvSpPr txBox="1"/>
          <p:nvPr/>
        </p:nvSpPr>
        <p:spPr>
          <a:xfrm>
            <a:off x="9371276" y="7159390"/>
            <a:ext cx="1036530" cy="411861"/>
          </a:xfrm>
          <a:prstGeom prst="rect">
            <a:avLst/>
          </a:prstGeom>
        </p:spPr>
        <p:txBody>
          <a:bodyPr lIns="0" tIns="0" rIns="0" bIns="0" rtlCol="0" anchor="t">
            <a:spAutoFit/>
          </a:bodyPr>
          <a:lstStyle/>
          <a:p>
            <a:pPr algn="l">
              <a:lnSpc>
                <a:spcPts val="3360"/>
              </a:lnSpc>
            </a:pPr>
            <a:r>
              <a:rPr lang="en-US" sz="2400" spc="2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GAMUT</a:t>
            </a:r>
          </a:p>
        </p:txBody>
      </p:sp>
      <p:sp>
        <p:nvSpPr>
          <p:cNvPr id="14" name="TextBox 14"/>
          <p:cNvSpPr txBox="1"/>
          <p:nvPr/>
        </p:nvSpPr>
        <p:spPr>
          <a:xfrm>
            <a:off x="1337853" y="9452162"/>
            <a:ext cx="10310536" cy="306305"/>
          </a:xfrm>
          <a:prstGeom prst="rect">
            <a:avLst/>
          </a:prstGeom>
        </p:spPr>
        <p:txBody>
          <a:bodyPr lIns="0" tIns="0" rIns="0" bIns="0" rtlCol="0" anchor="t">
            <a:spAutoFit/>
          </a:bodyPr>
          <a:lstStyle/>
          <a:p>
            <a:pPr algn="l">
              <a:lnSpc>
                <a:spcPts val="2240"/>
              </a:lnSpc>
            </a:pPr>
            <a:r>
              <a:rPr lang="en-US" sz="1600">
                <a:solidFill>
                  <a:srgbClr val="5E5E5E"/>
                </a:solidFill>
                <a:latin typeface="Arial" panose="020B0604020202020204"/>
                <a:ea typeface="Arial" panose="020B0604020202020204"/>
                <a:cs typeface="Arial" panose="020B0604020202020204"/>
                <a:sym typeface="Arial" panose="020B0604020202020204"/>
              </a:rPr>
              <a:t>Narkar et al. </a:t>
            </a:r>
            <a:r>
              <a:rPr lang="en-US" sz="1600">
                <a:solidFill>
                  <a:srgbClr val="0076BA"/>
                </a:solidFill>
                <a:latin typeface="Arial" panose="020B0604020202020204"/>
                <a:ea typeface="Arial" panose="020B0604020202020204"/>
                <a:cs typeface="Arial" panose="020B0604020202020204"/>
                <a:sym typeface="Arial" panose="020B0604020202020204"/>
                <a:hlinkClick r:id="rId5" tooltip="https://arxiv.org/abs/2104.04375"/>
              </a:rPr>
              <a:t>Model LineUpper: Supporting Interactive Model Comparison at Multiple Levels for AutoML</a:t>
            </a:r>
            <a:r>
              <a:rPr lang="en-US" sz="1600">
                <a:solidFill>
                  <a:srgbClr val="5E5E5E"/>
                </a:solidFill>
                <a:latin typeface="Arial" panose="020B0604020202020204"/>
                <a:ea typeface="Arial" panose="020B0604020202020204"/>
                <a:cs typeface="Arial" panose="020B0604020202020204"/>
                <a:sym typeface="Arial" panose="020B0604020202020204"/>
                <a:hlinkClick r:id="rId5" tooltip="https://arxiv.org/abs/2104.04375"/>
              </a:rPr>
              <a:t>.</a:t>
            </a:r>
            <a:r>
              <a:rPr lang="en-US" sz="1600">
                <a:solidFill>
                  <a:srgbClr val="5E5E5E"/>
                </a:solidFill>
                <a:latin typeface="Arial" panose="020B0604020202020204"/>
                <a:ea typeface="Arial" panose="020B0604020202020204"/>
                <a:cs typeface="Arial" panose="020B0604020202020204"/>
                <a:sym typeface="Arial" panose="020B0604020202020204"/>
              </a:rPr>
              <a:t> </a:t>
            </a:r>
            <a:r>
              <a:rPr lang="en-US" sz="1600">
                <a:solidFill>
                  <a:srgbClr val="595959"/>
                </a:solidFill>
                <a:latin typeface="Arial" panose="020B0604020202020204"/>
                <a:ea typeface="Arial" panose="020B0604020202020204"/>
                <a:cs typeface="Arial" panose="020B0604020202020204"/>
                <a:sym typeface="Arial" panose="020B0604020202020204"/>
              </a:rPr>
              <a:t>IUI 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8482" y="2823810"/>
            <a:ext cx="6380597" cy="4263600"/>
          </a:xfrm>
          <a:custGeom>
            <a:avLst/>
            <a:gdLst/>
            <a:ahLst/>
            <a:cxnLst/>
            <a:rect l="l" t="t" r="r" b="b"/>
            <a:pathLst>
              <a:path w="6380597" h="4263600">
                <a:moveTo>
                  <a:pt x="0" y="0"/>
                </a:moveTo>
                <a:lnTo>
                  <a:pt x="6380598" y="0"/>
                </a:lnTo>
                <a:lnTo>
                  <a:pt x="6380598" y="4263600"/>
                </a:lnTo>
                <a:lnTo>
                  <a:pt x="0" y="4263600"/>
                </a:lnTo>
                <a:lnTo>
                  <a:pt x="0" y="0"/>
                </a:lnTo>
                <a:close/>
              </a:path>
            </a:pathLst>
          </a:custGeom>
          <a:blipFill>
            <a:blip r:embed="rId2"/>
            <a:stretch>
              <a:fillRect/>
            </a:stretch>
          </a:blipFill>
        </p:spPr>
      </p:sp>
      <p:sp>
        <p:nvSpPr>
          <p:cNvPr id="3" name="TextBox 3"/>
          <p:cNvSpPr txBox="1"/>
          <p:nvPr/>
        </p:nvSpPr>
        <p:spPr>
          <a:xfrm>
            <a:off x="1003297" y="1010583"/>
            <a:ext cx="6835435" cy="699770"/>
          </a:xfrm>
          <a:prstGeom prst="rect">
            <a:avLst/>
          </a:prstGeom>
        </p:spPr>
        <p:txBody>
          <a:bodyPr lIns="0" tIns="0" rIns="0" bIns="0" rtlCol="0" anchor="t">
            <a:spAutoFit/>
          </a:bodyPr>
          <a:lstStyle/>
          <a:p>
            <a:pPr algn="l">
              <a:lnSpc>
                <a:spcPts val="5460"/>
              </a:lnSpc>
            </a:pPr>
            <a:r>
              <a:rPr lang="zh-CN" altLang="en-US" sz="3900" spc="39">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公平</a:t>
            </a:r>
            <a:r>
              <a:rPr lang="en-US" sz="3900" spc="39">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r>
              <a:rPr lang="zh-CN" altLang="en-US" sz="3900" spc="39">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不想要的偏见？</a:t>
            </a:r>
          </a:p>
        </p:txBody>
      </p:sp>
      <p:sp>
        <p:nvSpPr>
          <p:cNvPr id="4" name="TextBox 4"/>
          <p:cNvSpPr txBox="1"/>
          <p:nvPr/>
        </p:nvSpPr>
        <p:spPr>
          <a:xfrm>
            <a:off x="7435901" y="3119819"/>
            <a:ext cx="5175637" cy="1849120"/>
          </a:xfrm>
          <a:prstGeom prst="rect">
            <a:avLst/>
          </a:prstGeom>
        </p:spPr>
        <p:txBody>
          <a:bodyPr lIns="0" tIns="0" rIns="0" bIns="0" rtlCol="0" anchor="t">
            <a:spAutoFit/>
          </a:bodyPr>
          <a:lstStyle/>
          <a:p>
            <a:pPr algn="l">
              <a:lnSpc>
                <a:spcPts val="3605"/>
              </a:lnSpc>
            </a:pPr>
            <a:r>
              <a:rPr lang="zh-CN" altLang="en-US" sz="30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当歧视使某些</a:t>
            </a:r>
            <a:r>
              <a:rPr lang="zh-CN" altLang="en-US" sz="3000" b="1" spc="6">
                <a:solidFill>
                  <a:srgbClr val="FF0000"/>
                </a:solidFill>
                <a:latin typeface="IBM Plex Sans Condensed" panose="020B0506050203000203"/>
                <a:ea typeface="IBM Plex Sans Condensed" panose="020B0506050203000203"/>
                <a:cs typeface="IBM Plex Sans Condensed" panose="020B0506050203000203"/>
                <a:sym typeface="IBM Plex Sans Condensed" panose="020B0506050203000203"/>
              </a:rPr>
              <a:t>非特权群体</a:t>
            </a:r>
            <a:r>
              <a:rPr lang="zh-CN" altLang="en-US" sz="30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陷入系统性的不利地位时，就会变得不可接受；在某些情境下，这种行为是违法的。</a:t>
            </a:r>
          </a:p>
        </p:txBody>
      </p:sp>
      <p:sp>
        <p:nvSpPr>
          <p:cNvPr id="5" name="TextBox 5"/>
          <p:cNvSpPr txBox="1"/>
          <p:nvPr/>
        </p:nvSpPr>
        <p:spPr>
          <a:xfrm>
            <a:off x="8829808" y="6165123"/>
            <a:ext cx="3331797" cy="371980"/>
          </a:xfrm>
          <a:prstGeom prst="rect">
            <a:avLst/>
          </a:prstGeom>
        </p:spPr>
        <p:txBody>
          <a:bodyPr lIns="0" tIns="0" rIns="0" bIns="0" rtlCol="0" anchor="t">
            <a:spAutoFit/>
          </a:bodyPr>
          <a:lstStyle/>
          <a:p>
            <a:pPr algn="l">
              <a:lnSpc>
                <a:spcPts val="3080"/>
              </a:lnSpc>
            </a:pPr>
            <a:r>
              <a:rPr lang="en-US" sz="2200" spc="21">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(Barocas and Selbst, 2017)</a:t>
            </a:r>
          </a:p>
        </p:txBody>
      </p:sp>
      <p:sp>
        <p:nvSpPr>
          <p:cNvPr id="6" name="TextBox 6"/>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39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5392" y="2024015"/>
            <a:ext cx="10761478" cy="5164188"/>
          </a:xfrm>
          <a:custGeom>
            <a:avLst/>
            <a:gdLst/>
            <a:ahLst/>
            <a:cxnLst/>
            <a:rect l="l" t="t" r="r" b="b"/>
            <a:pathLst>
              <a:path w="10761478" h="5164188">
                <a:moveTo>
                  <a:pt x="0" y="0"/>
                </a:moveTo>
                <a:lnTo>
                  <a:pt x="10761479" y="0"/>
                </a:lnTo>
                <a:lnTo>
                  <a:pt x="10761479" y="5164188"/>
                </a:lnTo>
                <a:lnTo>
                  <a:pt x="0" y="5164188"/>
                </a:lnTo>
                <a:lnTo>
                  <a:pt x="0" y="0"/>
                </a:lnTo>
                <a:close/>
              </a:path>
            </a:pathLst>
          </a:custGeom>
          <a:blipFill>
            <a:blip r:embed="rId2"/>
            <a:stretch>
              <a:fillRect/>
            </a:stretch>
          </a:blipFill>
        </p:spPr>
      </p:sp>
      <p:sp>
        <p:nvSpPr>
          <p:cNvPr id="3" name="Freeform 3"/>
          <p:cNvSpPr/>
          <p:nvPr/>
        </p:nvSpPr>
        <p:spPr>
          <a:xfrm>
            <a:off x="3740610" y="4411266"/>
            <a:ext cx="5523586" cy="4888059"/>
          </a:xfrm>
          <a:custGeom>
            <a:avLst/>
            <a:gdLst/>
            <a:ahLst/>
            <a:cxnLst/>
            <a:rect l="l" t="t" r="r" b="b"/>
            <a:pathLst>
              <a:path w="5523586" h="4888059">
                <a:moveTo>
                  <a:pt x="0" y="0"/>
                </a:moveTo>
                <a:lnTo>
                  <a:pt x="5523586" y="0"/>
                </a:lnTo>
                <a:lnTo>
                  <a:pt x="5523586" y="4888058"/>
                </a:lnTo>
                <a:lnTo>
                  <a:pt x="0" y="4888058"/>
                </a:lnTo>
                <a:lnTo>
                  <a:pt x="0" y="0"/>
                </a:lnTo>
                <a:close/>
              </a:path>
            </a:pathLst>
          </a:custGeom>
          <a:blipFill>
            <a:blip r:embed="rId3"/>
            <a:stretch>
              <a:fillRect/>
            </a:stretch>
          </a:blipFill>
        </p:spPr>
      </p:sp>
      <p:sp>
        <p:nvSpPr>
          <p:cNvPr id="4" name="TextBox 4"/>
          <p:cNvSpPr txBox="1"/>
          <p:nvPr/>
        </p:nvSpPr>
        <p:spPr>
          <a:xfrm>
            <a:off x="1003297" y="999611"/>
            <a:ext cx="5692502" cy="717550"/>
          </a:xfrm>
          <a:prstGeom prst="rect">
            <a:avLst/>
          </a:prstGeom>
        </p:spPr>
        <p:txBody>
          <a:bodyPr lIns="0" tIns="0" rIns="0" bIns="0" rtlCol="0" anchor="t">
            <a:spAutoFit/>
          </a:bodyPr>
          <a:lstStyle/>
          <a:p>
            <a:pPr algn="l">
              <a:lnSpc>
                <a:spcPts val="5600"/>
              </a:lnSpc>
            </a:pPr>
            <a:r>
              <a:rPr lang="zh-CN" altLang="en-US" sz="4000"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歧视</a:t>
            </a: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in COMPAS</a:t>
            </a:r>
          </a:p>
        </p:txBody>
      </p:sp>
      <p:sp>
        <p:nvSpPr>
          <p:cNvPr id="5" name="TextBox 5"/>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40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7357" y="1790710"/>
            <a:ext cx="9505569" cy="5584069"/>
          </a:xfrm>
          <a:custGeom>
            <a:avLst/>
            <a:gdLst/>
            <a:ahLst/>
            <a:cxnLst/>
            <a:rect l="l" t="t" r="r" b="b"/>
            <a:pathLst>
              <a:path w="9505569" h="5584069">
                <a:moveTo>
                  <a:pt x="0" y="0"/>
                </a:moveTo>
                <a:lnTo>
                  <a:pt x="9505569" y="0"/>
                </a:lnTo>
                <a:lnTo>
                  <a:pt x="9505569" y="5584069"/>
                </a:lnTo>
                <a:lnTo>
                  <a:pt x="0" y="5584069"/>
                </a:lnTo>
                <a:lnTo>
                  <a:pt x="0" y="0"/>
                </a:lnTo>
                <a:close/>
              </a:path>
            </a:pathLst>
          </a:custGeom>
          <a:blipFill>
            <a:blip r:embed="rId2"/>
            <a:stretch>
              <a:fillRect/>
            </a:stretch>
          </a:blipFill>
        </p:spPr>
      </p:sp>
      <p:sp>
        <p:nvSpPr>
          <p:cNvPr id="3" name="TextBox 3"/>
          <p:cNvSpPr txBox="1"/>
          <p:nvPr/>
        </p:nvSpPr>
        <p:spPr>
          <a:xfrm>
            <a:off x="10068735" y="7634688"/>
            <a:ext cx="1757182" cy="411861"/>
          </a:xfrm>
          <a:prstGeom prst="rect">
            <a:avLst/>
          </a:prstGeom>
        </p:spPr>
        <p:txBody>
          <a:bodyPr lIns="0" tIns="0" rIns="0" bIns="0" rtlCol="0" anchor="t">
            <a:spAutoFit/>
          </a:bodyPr>
          <a:lstStyle/>
          <a:p>
            <a:pPr algn="l">
              <a:lnSpc>
                <a:spcPts val="3360"/>
              </a:lnSpc>
            </a:pPr>
            <a:r>
              <a:rPr lang="en-US" sz="2400" spc="2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(Hardt, 2017)</a:t>
            </a:r>
          </a:p>
        </p:txBody>
      </p:sp>
      <p:sp>
        <p:nvSpPr>
          <p:cNvPr id="4" name="TextBox 4"/>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41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9011" y="2395814"/>
            <a:ext cx="9986353" cy="5013893"/>
          </a:xfrm>
          <a:custGeom>
            <a:avLst/>
            <a:gdLst/>
            <a:ahLst/>
            <a:cxnLst/>
            <a:rect l="l" t="t" r="r" b="b"/>
            <a:pathLst>
              <a:path w="9986353" h="5013893">
                <a:moveTo>
                  <a:pt x="0" y="0"/>
                </a:moveTo>
                <a:lnTo>
                  <a:pt x="9986353" y="0"/>
                </a:lnTo>
                <a:lnTo>
                  <a:pt x="9986353" y="5013893"/>
                </a:lnTo>
                <a:lnTo>
                  <a:pt x="0" y="5013893"/>
                </a:lnTo>
                <a:lnTo>
                  <a:pt x="0" y="0"/>
                </a:lnTo>
                <a:close/>
              </a:path>
            </a:pathLst>
          </a:custGeom>
          <a:blipFill>
            <a:blip r:embed="rId3"/>
            <a:stretch>
              <a:fillRect/>
            </a:stretch>
          </a:blipFill>
        </p:spPr>
      </p:sp>
      <p:grpSp>
        <p:nvGrpSpPr>
          <p:cNvPr id="3" name="Group 3"/>
          <p:cNvGrpSpPr>
            <a:grpSpLocks noChangeAspect="1"/>
          </p:cNvGrpSpPr>
          <p:nvPr/>
        </p:nvGrpSpPr>
        <p:grpSpPr>
          <a:xfrm>
            <a:off x="2493397" y="9556090"/>
            <a:ext cx="8153257" cy="15507"/>
            <a:chOff x="0" y="0"/>
            <a:chExt cx="8153260" cy="15507"/>
          </a:xfrm>
        </p:grpSpPr>
        <p:sp>
          <p:nvSpPr>
            <p:cNvPr id="4" name="Freeform 4"/>
            <p:cNvSpPr/>
            <p:nvPr/>
          </p:nvSpPr>
          <p:spPr>
            <a:xfrm>
              <a:off x="0" y="0"/>
              <a:ext cx="8153273" cy="15494"/>
            </a:xfrm>
            <a:custGeom>
              <a:avLst/>
              <a:gdLst/>
              <a:ahLst/>
              <a:cxnLst/>
              <a:rect l="l" t="t" r="r" b="b"/>
              <a:pathLst>
                <a:path w="8153273" h="15494">
                  <a:moveTo>
                    <a:pt x="0" y="0"/>
                  </a:moveTo>
                  <a:lnTo>
                    <a:pt x="8153273" y="0"/>
                  </a:lnTo>
                  <a:lnTo>
                    <a:pt x="8153273" y="15494"/>
                  </a:lnTo>
                  <a:lnTo>
                    <a:pt x="0" y="15494"/>
                  </a:lnTo>
                  <a:close/>
                </a:path>
              </a:pathLst>
            </a:custGeom>
            <a:solidFill>
              <a:srgbClr val="0076BA"/>
            </a:solidFill>
          </p:spPr>
        </p:sp>
      </p:grpSp>
      <p:sp>
        <p:nvSpPr>
          <p:cNvPr id="5" name="Freeform 5"/>
          <p:cNvSpPr/>
          <p:nvPr/>
        </p:nvSpPr>
        <p:spPr>
          <a:xfrm>
            <a:off x="11602193" y="9304153"/>
            <a:ext cx="305695" cy="305695"/>
          </a:xfrm>
          <a:custGeom>
            <a:avLst/>
            <a:gdLst/>
            <a:ahLst/>
            <a:cxnLst/>
            <a:rect l="l" t="t" r="r" b="b"/>
            <a:pathLst>
              <a:path w="305695" h="305695">
                <a:moveTo>
                  <a:pt x="0" y="0"/>
                </a:moveTo>
                <a:lnTo>
                  <a:pt x="305695" y="0"/>
                </a:lnTo>
                <a:lnTo>
                  <a:pt x="305695" y="305696"/>
                </a:lnTo>
                <a:lnTo>
                  <a:pt x="0" y="305696"/>
                </a:lnTo>
                <a:lnTo>
                  <a:pt x="0" y="0"/>
                </a:lnTo>
                <a:close/>
              </a:path>
            </a:pathLst>
          </a:custGeom>
          <a:blipFill>
            <a:blip r:embed="rId4"/>
            <a:stretch>
              <a:fillRect/>
            </a:stretch>
          </a:blipFill>
        </p:spPr>
      </p:sp>
      <p:grpSp>
        <p:nvGrpSpPr>
          <p:cNvPr id="6" name="Group 6"/>
          <p:cNvGrpSpPr>
            <a:grpSpLocks noChangeAspect="1"/>
          </p:cNvGrpSpPr>
          <p:nvPr/>
        </p:nvGrpSpPr>
        <p:grpSpPr>
          <a:xfrm>
            <a:off x="1168489" y="4070414"/>
            <a:ext cx="1875396" cy="309410"/>
            <a:chOff x="0" y="0"/>
            <a:chExt cx="1875396" cy="309410"/>
          </a:xfrm>
        </p:grpSpPr>
        <p:sp>
          <p:nvSpPr>
            <p:cNvPr id="7" name="Freeform 7"/>
            <p:cNvSpPr/>
            <p:nvPr/>
          </p:nvSpPr>
          <p:spPr>
            <a:xfrm>
              <a:off x="0" y="0"/>
              <a:ext cx="1875409" cy="309372"/>
            </a:xfrm>
            <a:custGeom>
              <a:avLst/>
              <a:gdLst/>
              <a:ahLst/>
              <a:cxnLst/>
              <a:rect l="l" t="t" r="r" b="b"/>
              <a:pathLst>
                <a:path w="1875409" h="309372">
                  <a:moveTo>
                    <a:pt x="0" y="309372"/>
                  </a:moveTo>
                  <a:lnTo>
                    <a:pt x="1875409" y="309372"/>
                  </a:lnTo>
                  <a:lnTo>
                    <a:pt x="1875409" y="0"/>
                  </a:lnTo>
                  <a:lnTo>
                    <a:pt x="0" y="0"/>
                  </a:lnTo>
                  <a:close/>
                </a:path>
              </a:pathLst>
            </a:custGeom>
            <a:solidFill>
              <a:srgbClr val="FFFFFF"/>
            </a:solidFill>
          </p:spPr>
        </p:sp>
      </p:grpSp>
      <p:grpSp>
        <p:nvGrpSpPr>
          <p:cNvPr id="8" name="Group 8"/>
          <p:cNvGrpSpPr>
            <a:grpSpLocks noChangeAspect="1"/>
          </p:cNvGrpSpPr>
          <p:nvPr/>
        </p:nvGrpSpPr>
        <p:grpSpPr>
          <a:xfrm>
            <a:off x="1572882" y="2509523"/>
            <a:ext cx="1066610" cy="309410"/>
            <a:chOff x="0" y="0"/>
            <a:chExt cx="1066610" cy="309410"/>
          </a:xfrm>
        </p:grpSpPr>
        <p:sp>
          <p:nvSpPr>
            <p:cNvPr id="9" name="Freeform 9"/>
            <p:cNvSpPr/>
            <p:nvPr/>
          </p:nvSpPr>
          <p:spPr>
            <a:xfrm>
              <a:off x="0" y="0"/>
              <a:ext cx="1066673" cy="309372"/>
            </a:xfrm>
            <a:custGeom>
              <a:avLst/>
              <a:gdLst/>
              <a:ahLst/>
              <a:cxnLst/>
              <a:rect l="l" t="t" r="r" b="b"/>
              <a:pathLst>
                <a:path w="1066673" h="309372">
                  <a:moveTo>
                    <a:pt x="0" y="309372"/>
                  </a:moveTo>
                  <a:lnTo>
                    <a:pt x="1066673" y="309372"/>
                  </a:lnTo>
                  <a:lnTo>
                    <a:pt x="1066673" y="0"/>
                  </a:lnTo>
                  <a:lnTo>
                    <a:pt x="0" y="0"/>
                  </a:lnTo>
                  <a:close/>
                </a:path>
              </a:pathLst>
            </a:custGeom>
            <a:solidFill>
              <a:srgbClr val="FFFFFF"/>
            </a:solidFill>
          </p:spPr>
        </p:sp>
      </p:grpSp>
      <p:grpSp>
        <p:nvGrpSpPr>
          <p:cNvPr id="10" name="Group 10"/>
          <p:cNvGrpSpPr>
            <a:grpSpLocks noChangeAspect="1"/>
          </p:cNvGrpSpPr>
          <p:nvPr/>
        </p:nvGrpSpPr>
        <p:grpSpPr>
          <a:xfrm>
            <a:off x="7374407" y="3740458"/>
            <a:ext cx="1875396" cy="309410"/>
            <a:chOff x="0" y="0"/>
            <a:chExt cx="1875396" cy="309410"/>
          </a:xfrm>
        </p:grpSpPr>
        <p:sp>
          <p:nvSpPr>
            <p:cNvPr id="11" name="Freeform 11"/>
            <p:cNvSpPr/>
            <p:nvPr/>
          </p:nvSpPr>
          <p:spPr>
            <a:xfrm>
              <a:off x="0" y="0"/>
              <a:ext cx="1875409" cy="309372"/>
            </a:xfrm>
            <a:custGeom>
              <a:avLst/>
              <a:gdLst/>
              <a:ahLst/>
              <a:cxnLst/>
              <a:rect l="l" t="t" r="r" b="b"/>
              <a:pathLst>
                <a:path w="1875409" h="309372">
                  <a:moveTo>
                    <a:pt x="0" y="309372"/>
                  </a:moveTo>
                  <a:lnTo>
                    <a:pt x="1875409" y="309372"/>
                  </a:lnTo>
                  <a:lnTo>
                    <a:pt x="1875409" y="0"/>
                  </a:lnTo>
                  <a:lnTo>
                    <a:pt x="0" y="0"/>
                  </a:lnTo>
                  <a:close/>
                </a:path>
              </a:pathLst>
            </a:custGeom>
            <a:solidFill>
              <a:srgbClr val="FFFFFF"/>
            </a:solidFill>
          </p:spPr>
        </p:sp>
      </p:grpSp>
      <p:grpSp>
        <p:nvGrpSpPr>
          <p:cNvPr id="12" name="Group 12"/>
          <p:cNvGrpSpPr>
            <a:grpSpLocks noChangeAspect="1"/>
          </p:cNvGrpSpPr>
          <p:nvPr/>
        </p:nvGrpSpPr>
        <p:grpSpPr>
          <a:xfrm>
            <a:off x="7579195" y="2509523"/>
            <a:ext cx="1465831" cy="309410"/>
            <a:chOff x="0" y="0"/>
            <a:chExt cx="1465821" cy="309410"/>
          </a:xfrm>
        </p:grpSpPr>
        <p:sp>
          <p:nvSpPr>
            <p:cNvPr id="13" name="Freeform 13"/>
            <p:cNvSpPr/>
            <p:nvPr/>
          </p:nvSpPr>
          <p:spPr>
            <a:xfrm>
              <a:off x="0" y="0"/>
              <a:ext cx="1465834" cy="309372"/>
            </a:xfrm>
            <a:custGeom>
              <a:avLst/>
              <a:gdLst/>
              <a:ahLst/>
              <a:cxnLst/>
              <a:rect l="l" t="t" r="r" b="b"/>
              <a:pathLst>
                <a:path w="1465834" h="309372">
                  <a:moveTo>
                    <a:pt x="0" y="309372"/>
                  </a:moveTo>
                  <a:lnTo>
                    <a:pt x="1465834" y="309372"/>
                  </a:lnTo>
                  <a:lnTo>
                    <a:pt x="1465834" y="0"/>
                  </a:lnTo>
                  <a:lnTo>
                    <a:pt x="0" y="0"/>
                  </a:lnTo>
                  <a:close/>
                </a:path>
              </a:pathLst>
            </a:custGeom>
            <a:solidFill>
              <a:srgbClr val="FFFFFF"/>
            </a:solidFill>
          </p:spPr>
        </p:sp>
      </p:grpSp>
      <p:sp>
        <p:nvSpPr>
          <p:cNvPr id="14" name="TextBox 14"/>
          <p:cNvSpPr txBox="1"/>
          <p:nvPr/>
        </p:nvSpPr>
        <p:spPr>
          <a:xfrm>
            <a:off x="10385488" y="5389312"/>
            <a:ext cx="2179872" cy="740845"/>
          </a:xfrm>
          <a:prstGeom prst="rect">
            <a:avLst/>
          </a:prstGeom>
        </p:spPr>
        <p:txBody>
          <a:bodyPr lIns="0" tIns="0" rIns="0" bIns="0" rtlCol="0" anchor="t">
            <a:spAutoFit/>
          </a:bodyPr>
          <a:lstStyle/>
          <a:p>
            <a:pPr algn="l">
              <a:lnSpc>
                <a:spcPts val="2980"/>
              </a:lnSpc>
            </a:pPr>
            <a:r>
              <a:rPr lang="en-US" sz="2200" spc="21">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Explain the model Group fairness</a:t>
            </a:r>
          </a:p>
        </p:txBody>
      </p:sp>
      <p:sp>
        <p:nvSpPr>
          <p:cNvPr id="15" name="TextBox 15"/>
          <p:cNvSpPr txBox="1"/>
          <p:nvPr/>
        </p:nvSpPr>
        <p:spPr>
          <a:xfrm>
            <a:off x="10436714" y="2703119"/>
            <a:ext cx="2391337" cy="740845"/>
          </a:xfrm>
          <a:prstGeom prst="rect">
            <a:avLst/>
          </a:prstGeom>
        </p:spPr>
        <p:txBody>
          <a:bodyPr lIns="0" tIns="0" rIns="0" bIns="0" rtlCol="0" anchor="t">
            <a:spAutoFit/>
          </a:bodyPr>
          <a:lstStyle/>
          <a:p>
            <a:pPr algn="l">
              <a:lnSpc>
                <a:spcPts val="2980"/>
              </a:lnSpc>
            </a:pPr>
            <a:r>
              <a:rPr lang="en-US" sz="2200" spc="21">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Explain a prediction Individual fairness</a:t>
            </a:r>
          </a:p>
        </p:txBody>
      </p:sp>
      <p:sp>
        <p:nvSpPr>
          <p:cNvPr id="16" name="TextBox 16"/>
          <p:cNvSpPr txBox="1"/>
          <p:nvPr/>
        </p:nvSpPr>
        <p:spPr>
          <a:xfrm>
            <a:off x="12522622" y="5356593"/>
            <a:ext cx="364217" cy="396850"/>
          </a:xfrm>
          <a:prstGeom prst="rect">
            <a:avLst/>
          </a:prstGeom>
        </p:spPr>
        <p:txBody>
          <a:bodyPr lIns="0" tIns="0" rIns="0" bIns="0" rtlCol="0" anchor="t">
            <a:spAutoFit/>
          </a:bodyPr>
          <a:lstStyle/>
          <a:p>
            <a:pPr algn="l">
              <a:lnSpc>
                <a:spcPts val="3080"/>
              </a:lnSpc>
            </a:pPr>
            <a:r>
              <a:rPr lang="en-US" sz="220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7" name="TextBox 17"/>
          <p:cNvSpPr txBox="1"/>
          <p:nvPr/>
        </p:nvSpPr>
        <p:spPr>
          <a:xfrm>
            <a:off x="12781159" y="2651350"/>
            <a:ext cx="284988" cy="389915"/>
          </a:xfrm>
          <a:prstGeom prst="rect">
            <a:avLst/>
          </a:prstGeom>
        </p:spPr>
        <p:txBody>
          <a:bodyPr lIns="0" tIns="0" rIns="0" bIns="0" rtlCol="0" anchor="t">
            <a:spAutoFit/>
          </a:bodyPr>
          <a:lstStyle/>
          <a:p>
            <a:pPr algn="l">
              <a:lnSpc>
                <a:spcPts val="3080"/>
              </a:lnSpc>
            </a:pPr>
            <a:r>
              <a:rPr lang="en-US" sz="2200">
                <a:solidFill>
                  <a:srgbClr val="000000"/>
                </a:solidFill>
                <a:latin typeface="Arimo" panose="020B0604020202020204"/>
                <a:ea typeface="Arimo" panose="020B0604020202020204"/>
                <a:cs typeface="Arimo" panose="020B0604020202020204"/>
                <a:sym typeface="Arimo" panose="020B0604020202020204"/>
              </a:rPr>
              <a:t>：</a:t>
            </a:r>
          </a:p>
        </p:txBody>
      </p:sp>
      <p:sp>
        <p:nvSpPr>
          <p:cNvPr id="18" name="TextBox 18"/>
          <p:cNvSpPr txBox="1"/>
          <p:nvPr/>
        </p:nvSpPr>
        <p:spPr>
          <a:xfrm>
            <a:off x="1293133" y="9300486"/>
            <a:ext cx="10476357" cy="316297"/>
          </a:xfrm>
          <a:prstGeom prst="rect">
            <a:avLst/>
          </a:prstGeom>
        </p:spPr>
        <p:txBody>
          <a:bodyPr lIns="0" tIns="0" rIns="0" bIns="0" rtlCol="0" anchor="t">
            <a:spAutoFit/>
          </a:bodyPr>
          <a:lstStyle/>
          <a:p>
            <a:pPr algn="l">
              <a:lnSpc>
                <a:spcPts val="2335"/>
              </a:lnSpc>
            </a:pPr>
            <a:r>
              <a:rPr lang="en-US" sz="1665">
                <a:solidFill>
                  <a:srgbClr val="595959"/>
                </a:solidFill>
                <a:latin typeface="Arial" panose="020B0604020202020204"/>
                <a:ea typeface="Arial" panose="020B0604020202020204"/>
                <a:cs typeface="Arial" panose="020B0604020202020204"/>
                <a:sym typeface="Arial" panose="020B0604020202020204"/>
              </a:rPr>
              <a:t>Dodge et al.</a:t>
            </a:r>
            <a:r>
              <a:rPr lang="en-US" sz="1665">
                <a:solidFill>
                  <a:srgbClr val="595959"/>
                </a:solidFill>
                <a:latin typeface="Arial" panose="020B0604020202020204"/>
                <a:ea typeface="Arial" panose="020B0604020202020204"/>
                <a:cs typeface="Arial" panose="020B0604020202020204"/>
                <a:sym typeface="Arial" panose="020B0604020202020204"/>
                <a:hlinkClick r:id="rId5" tooltip="https://arxiv.org/abs/1901.07694"/>
              </a:rPr>
              <a:t> </a:t>
            </a:r>
            <a:r>
              <a:rPr lang="en-US" sz="1665">
                <a:solidFill>
                  <a:srgbClr val="0076BA"/>
                </a:solidFill>
                <a:latin typeface="Arial" panose="020B0604020202020204"/>
                <a:ea typeface="Arial" panose="020B0604020202020204"/>
                <a:cs typeface="Arial" panose="020B0604020202020204"/>
                <a:sym typeface="Arial" panose="020B0604020202020204"/>
                <a:hlinkClick r:id="rId5" tooltip="https://arxiv.org/abs/1901.07694"/>
              </a:rPr>
              <a:t>Explaining Models: An Empirical Study of How Explanations Impact Fairness Judgment</a:t>
            </a:r>
            <a:r>
              <a:rPr lang="en-US" sz="1665">
                <a:solidFill>
                  <a:srgbClr val="595959"/>
                </a:solidFill>
                <a:latin typeface="Arial" panose="020B0604020202020204"/>
                <a:ea typeface="Arial" panose="020B0604020202020204"/>
                <a:cs typeface="Arial" panose="020B0604020202020204"/>
                <a:sym typeface="Arial" panose="020B0604020202020204"/>
              </a:rPr>
              <a:t>. IUI 2019</a:t>
            </a:r>
          </a:p>
        </p:txBody>
      </p:sp>
      <p:sp>
        <p:nvSpPr>
          <p:cNvPr id="19" name="TextBox 19"/>
          <p:cNvSpPr txBox="1"/>
          <p:nvPr/>
        </p:nvSpPr>
        <p:spPr>
          <a:xfrm>
            <a:off x="518160" y="999490"/>
            <a:ext cx="11744325" cy="717550"/>
          </a:xfrm>
          <a:prstGeom prst="rect">
            <a:avLst/>
          </a:prstGeom>
        </p:spPr>
        <p:txBody>
          <a:bodyPr wrap="square"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如何利用可解释人工智能来审视模型中的潜在歧视？</a:t>
            </a:r>
          </a:p>
        </p:txBody>
      </p:sp>
      <p:sp>
        <p:nvSpPr>
          <p:cNvPr id="20" name="TextBox 20"/>
          <p:cNvSpPr txBox="1"/>
          <p:nvPr/>
        </p:nvSpPr>
        <p:spPr>
          <a:xfrm>
            <a:off x="1630032" y="2501160"/>
            <a:ext cx="971398" cy="290865"/>
          </a:xfrm>
          <a:prstGeom prst="rect">
            <a:avLst/>
          </a:prstGeom>
        </p:spPr>
        <p:txBody>
          <a:bodyPr lIns="0" tIns="0" rIns="0" bIns="0" rtlCol="0" anchor="t">
            <a:spAutoFit/>
          </a:bodyPr>
          <a:lstStyle/>
          <a:p>
            <a:pPr algn="l">
              <a:lnSpc>
                <a:spcPts val="2100"/>
              </a:lnSpc>
            </a:pPr>
            <a:r>
              <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Contrastive</a:t>
            </a:r>
          </a:p>
        </p:txBody>
      </p:sp>
      <p:sp>
        <p:nvSpPr>
          <p:cNvPr id="21" name="TextBox 21"/>
          <p:cNvSpPr txBox="1"/>
          <p:nvPr/>
        </p:nvSpPr>
        <p:spPr>
          <a:xfrm>
            <a:off x="1301220" y="4062051"/>
            <a:ext cx="1642148" cy="290865"/>
          </a:xfrm>
          <a:prstGeom prst="rect">
            <a:avLst/>
          </a:prstGeom>
        </p:spPr>
        <p:txBody>
          <a:bodyPr lIns="0" tIns="0" rIns="0" bIns="0" rtlCol="0" anchor="t">
            <a:spAutoFit/>
          </a:bodyPr>
          <a:lstStyle/>
          <a:p>
            <a:pPr algn="l">
              <a:lnSpc>
                <a:spcPts val="2100"/>
              </a:lnSpc>
            </a:pPr>
            <a:r>
              <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importance</a:t>
            </a:r>
          </a:p>
        </p:txBody>
      </p:sp>
      <p:sp>
        <p:nvSpPr>
          <p:cNvPr id="22" name="TextBox 22"/>
          <p:cNvSpPr txBox="1"/>
          <p:nvPr/>
        </p:nvSpPr>
        <p:spPr>
          <a:xfrm>
            <a:off x="7687637" y="2501160"/>
            <a:ext cx="1273893" cy="290865"/>
          </a:xfrm>
          <a:prstGeom prst="rect">
            <a:avLst/>
          </a:prstGeom>
        </p:spPr>
        <p:txBody>
          <a:bodyPr lIns="0" tIns="0" rIns="0" bIns="0" rtlCol="0" anchor="t">
            <a:spAutoFit/>
          </a:bodyPr>
          <a:lstStyle/>
          <a:p>
            <a:pPr algn="l">
              <a:lnSpc>
                <a:spcPts val="2100"/>
              </a:lnSpc>
            </a:pPr>
            <a:r>
              <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Example-based</a:t>
            </a:r>
          </a:p>
        </p:txBody>
      </p:sp>
      <p:sp>
        <p:nvSpPr>
          <p:cNvPr id="23" name="TextBox 23"/>
          <p:cNvSpPr txBox="1"/>
          <p:nvPr/>
        </p:nvSpPr>
        <p:spPr>
          <a:xfrm>
            <a:off x="7610846" y="3732095"/>
            <a:ext cx="1430550" cy="290865"/>
          </a:xfrm>
          <a:prstGeom prst="rect">
            <a:avLst/>
          </a:prstGeom>
        </p:spPr>
        <p:txBody>
          <a:bodyPr lIns="0" tIns="0" rIns="0" bIns="0" rtlCol="0" anchor="t">
            <a:spAutoFit/>
          </a:bodyPr>
          <a:lstStyle/>
          <a:p>
            <a:pPr algn="l">
              <a:lnSpc>
                <a:spcPts val="2100"/>
              </a:lnSpc>
            </a:pPr>
            <a:r>
              <a:rPr lang="en-US"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Data distribution</a:t>
            </a:r>
          </a:p>
        </p:txBody>
      </p:sp>
      <p:sp>
        <p:nvSpPr>
          <p:cNvPr id="24" name="文本框 23"/>
          <p:cNvSpPr txBox="1"/>
          <p:nvPr/>
        </p:nvSpPr>
        <p:spPr>
          <a:xfrm>
            <a:off x="1003300" y="7977505"/>
            <a:ext cx="11562080" cy="645160"/>
          </a:xfrm>
          <a:prstGeom prst="rect">
            <a:avLst/>
          </a:prstGeom>
          <a:noFill/>
        </p:spPr>
        <p:txBody>
          <a:bodyPr wrap="square" rtlCol="0">
            <a:spAutoFit/>
          </a:bodyPr>
          <a:lstStyle/>
          <a:p>
            <a:r>
              <a:rPr lang="zh-CN" altLang="en-US"/>
              <a:t>个体层面：对单个案例进行解释或生成反事实，来判断模型是否对某个特征产生了不公平的影响。</a:t>
            </a:r>
          </a:p>
          <a:p>
            <a:r>
              <a:rPr lang="zh-CN" altLang="en-US"/>
              <a:t>群体层面：整体分析各群体的预测分布、错误率等，以判断模型是否对特定人群带来系统性的不利影响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3932" y="2254339"/>
            <a:ext cx="7232771" cy="3976364"/>
          </a:xfrm>
          <a:custGeom>
            <a:avLst/>
            <a:gdLst/>
            <a:ahLst/>
            <a:cxnLst/>
            <a:rect l="l" t="t" r="r" b="b"/>
            <a:pathLst>
              <a:path w="7232771" h="3976364">
                <a:moveTo>
                  <a:pt x="0" y="0"/>
                </a:moveTo>
                <a:lnTo>
                  <a:pt x="7232771" y="0"/>
                </a:lnTo>
                <a:lnTo>
                  <a:pt x="7232771" y="3976364"/>
                </a:lnTo>
                <a:lnTo>
                  <a:pt x="0" y="3976364"/>
                </a:lnTo>
                <a:lnTo>
                  <a:pt x="0" y="0"/>
                </a:lnTo>
                <a:close/>
              </a:path>
            </a:pathLst>
          </a:custGeom>
          <a:blipFill>
            <a:blip r:embed="rId3"/>
            <a:stretch>
              <a:fillRect/>
            </a:stretch>
          </a:blipFill>
        </p:spPr>
      </p:sp>
      <p:sp>
        <p:nvSpPr>
          <p:cNvPr id="3" name="Freeform 3"/>
          <p:cNvSpPr/>
          <p:nvPr/>
        </p:nvSpPr>
        <p:spPr>
          <a:xfrm>
            <a:off x="816626" y="6714763"/>
            <a:ext cx="351739" cy="311382"/>
          </a:xfrm>
          <a:custGeom>
            <a:avLst/>
            <a:gdLst/>
            <a:ahLst/>
            <a:cxnLst/>
            <a:rect l="l" t="t" r="r" b="b"/>
            <a:pathLst>
              <a:path w="351739" h="311382">
                <a:moveTo>
                  <a:pt x="0" y="0"/>
                </a:moveTo>
                <a:lnTo>
                  <a:pt x="351739" y="0"/>
                </a:lnTo>
                <a:lnTo>
                  <a:pt x="351739" y="311382"/>
                </a:lnTo>
                <a:lnTo>
                  <a:pt x="0" y="311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2527583" y="9511122"/>
            <a:ext cx="7499652" cy="14888"/>
            <a:chOff x="0" y="0"/>
            <a:chExt cx="7499642" cy="14884"/>
          </a:xfrm>
        </p:grpSpPr>
        <p:sp>
          <p:nvSpPr>
            <p:cNvPr id="5" name="Freeform 5"/>
            <p:cNvSpPr/>
            <p:nvPr/>
          </p:nvSpPr>
          <p:spPr>
            <a:xfrm>
              <a:off x="0" y="0"/>
              <a:ext cx="7499604" cy="14859"/>
            </a:xfrm>
            <a:custGeom>
              <a:avLst/>
              <a:gdLst/>
              <a:ahLst/>
              <a:cxnLst/>
              <a:rect l="l" t="t" r="r" b="b"/>
              <a:pathLst>
                <a:path w="7499604" h="14859">
                  <a:moveTo>
                    <a:pt x="0" y="0"/>
                  </a:moveTo>
                  <a:lnTo>
                    <a:pt x="7499604" y="0"/>
                  </a:lnTo>
                  <a:lnTo>
                    <a:pt x="7499604" y="14859"/>
                  </a:lnTo>
                  <a:lnTo>
                    <a:pt x="0" y="14859"/>
                  </a:lnTo>
                  <a:close/>
                </a:path>
              </a:pathLst>
            </a:custGeom>
            <a:solidFill>
              <a:srgbClr val="0000EE"/>
            </a:solidFill>
          </p:spPr>
        </p:sp>
      </p:grpSp>
      <p:sp>
        <p:nvSpPr>
          <p:cNvPr id="6" name="Freeform 6"/>
          <p:cNvSpPr/>
          <p:nvPr/>
        </p:nvSpPr>
        <p:spPr>
          <a:xfrm>
            <a:off x="10999632" y="9271044"/>
            <a:ext cx="305695" cy="305695"/>
          </a:xfrm>
          <a:custGeom>
            <a:avLst/>
            <a:gdLst/>
            <a:ahLst/>
            <a:cxnLst/>
            <a:rect l="l" t="t" r="r" b="b"/>
            <a:pathLst>
              <a:path w="305695" h="305695">
                <a:moveTo>
                  <a:pt x="0" y="0"/>
                </a:moveTo>
                <a:lnTo>
                  <a:pt x="305695" y="0"/>
                </a:lnTo>
                <a:lnTo>
                  <a:pt x="305695" y="305696"/>
                </a:lnTo>
                <a:lnTo>
                  <a:pt x="0" y="305696"/>
                </a:lnTo>
                <a:lnTo>
                  <a:pt x="0" y="0"/>
                </a:lnTo>
                <a:close/>
              </a:path>
            </a:pathLst>
          </a:custGeom>
          <a:blipFill>
            <a:blip r:embed="rId6"/>
            <a:stretch>
              <a:fillRect/>
            </a:stretch>
          </a:blipFill>
        </p:spPr>
      </p:sp>
      <p:sp>
        <p:nvSpPr>
          <p:cNvPr id="7" name="TextBox 7"/>
          <p:cNvSpPr txBox="1"/>
          <p:nvPr/>
        </p:nvSpPr>
        <p:spPr>
          <a:xfrm>
            <a:off x="196215" y="999490"/>
            <a:ext cx="12111990" cy="717550"/>
          </a:xfrm>
          <a:prstGeom prst="rect">
            <a:avLst/>
          </a:prstGeom>
        </p:spPr>
        <p:txBody>
          <a:bodyPr wrap="square"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为什么可解释人工智能对于</a:t>
            </a:r>
            <a:r>
              <a:rPr lang="en-US" altLang="zh-CN"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可执行的决策</a:t>
            </a:r>
            <a:r>
              <a:rPr lang="en-US" altLang="zh-CN"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r>
              <a:rPr lang="zh-CN" alt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非常重要？</a:t>
            </a:r>
          </a:p>
        </p:txBody>
      </p:sp>
      <p:sp>
        <p:nvSpPr>
          <p:cNvPr id="8" name="TextBox 8"/>
          <p:cNvSpPr txBox="1"/>
          <p:nvPr/>
        </p:nvSpPr>
        <p:spPr>
          <a:xfrm>
            <a:off x="1238047" y="6686429"/>
            <a:ext cx="10138439" cy="3385185"/>
          </a:xfrm>
          <a:prstGeom prst="rect">
            <a:avLst/>
          </a:prstGeom>
        </p:spPr>
        <p:txBody>
          <a:bodyPr lIns="0" tIns="0" rIns="0" bIns="0" rtlCol="0" anchor="t">
            <a:spAutoFit/>
          </a:bodyPr>
          <a:lstStyle/>
          <a:p>
            <a:pPr algn="just">
              <a:lnSpc>
                <a:spcPts val="3300"/>
              </a:lnSpc>
            </a:pPr>
            <a:r>
              <a:rPr lang="zh-CN" altLang="en-US" sz="2700" spc="27">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当系统提示某条供应链路线会延迟时，用户需要知道具体原因是什么。原因不同，采取的行动方案也不同：</a:t>
            </a:r>
          </a:p>
          <a:p>
            <a:pPr algn="just">
              <a:lnSpc>
                <a:spcPts val="3300"/>
              </a:lnSpc>
            </a:pPr>
            <a:r>
              <a:rPr lang="zh-CN" altLang="en-US" sz="2700" spc="27">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如果是不可控的外部因素（如天气恶劣），再多努力也很难改变延迟结果。如果只是小问题（比如供应商未及时确认、物流环节缺少文件等），或许打个电话就能解决，迅速避免延误。</a:t>
            </a:r>
          </a:p>
          <a:p>
            <a:pPr algn="just">
              <a:lnSpc>
                <a:spcPts val="3300"/>
              </a:lnSpc>
            </a:pPr>
            <a:r>
              <a:rPr lang="zh-CN" altLang="en-US" sz="2700" b="1">
                <a:solidFill>
                  <a:schemeClr val="accent4">
                    <a:lumMod val="75000"/>
                  </a:schemeClr>
                </a:solidFill>
                <a:sym typeface="+mn-ea"/>
              </a:rPr>
              <a:t>有了可解释性，用户可以针对具体原因决定最有效的干预措施！！</a:t>
            </a:r>
            <a:endParaRPr lang="zh-CN" altLang="en-US" sz="2700"/>
          </a:p>
          <a:p>
            <a:pPr algn="just">
              <a:lnSpc>
                <a:spcPts val="3300"/>
              </a:lnSpc>
            </a:pPr>
            <a:endParaRPr lang="zh-CN" altLang="en-US" sz="2700" spc="27">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algn="just">
              <a:lnSpc>
                <a:spcPts val="3300"/>
              </a:lnSpc>
            </a:pPr>
            <a:endParaRPr lang="zh-CN" altLang="en-US" sz="2700" spc="27">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9" name="TextBox 9"/>
          <p:cNvSpPr txBox="1"/>
          <p:nvPr/>
        </p:nvSpPr>
        <p:spPr>
          <a:xfrm>
            <a:off x="1589961" y="9263082"/>
            <a:ext cx="9596952" cy="306305"/>
          </a:xfrm>
          <a:prstGeom prst="rect">
            <a:avLst/>
          </a:prstGeom>
        </p:spPr>
        <p:txBody>
          <a:bodyPr lIns="0" tIns="0" rIns="0" bIns="0" rtlCol="0" anchor="t">
            <a:spAutoFit/>
          </a:bodyPr>
          <a:lstStyle/>
          <a:p>
            <a:pPr algn="l">
              <a:lnSpc>
                <a:spcPts val="2240"/>
              </a:lnSpc>
            </a:pPr>
            <a:r>
              <a:rPr lang="en-US" sz="1600">
                <a:solidFill>
                  <a:srgbClr val="5E5E5E"/>
                </a:solidFill>
                <a:latin typeface="Arial" panose="020B0604020202020204"/>
                <a:ea typeface="Arial" panose="020B0604020202020204"/>
                <a:cs typeface="Arial" panose="020B0604020202020204"/>
                <a:sym typeface="Arial" panose="020B0604020202020204"/>
              </a:rPr>
              <a:t>Liao et al.</a:t>
            </a:r>
            <a:r>
              <a:rPr lang="en-US" sz="1600">
                <a:solidFill>
                  <a:srgbClr val="5E5E5E"/>
                </a:solidFill>
                <a:latin typeface="Arial" panose="020B0604020202020204"/>
                <a:ea typeface="Arial" panose="020B0604020202020204"/>
                <a:cs typeface="Arial" panose="020B0604020202020204"/>
                <a:sym typeface="Arial" panose="020B0604020202020204"/>
                <a:hlinkClick r:id="rId7" tooltip="https://arxiv.org/abs/2001.02478"/>
              </a:rPr>
              <a:t> </a:t>
            </a:r>
            <a:r>
              <a:rPr lang="en-US" sz="1600">
                <a:solidFill>
                  <a:srgbClr val="0076BA"/>
                </a:solidFill>
                <a:latin typeface="Arial" panose="020B0604020202020204"/>
                <a:ea typeface="Arial" panose="020B0604020202020204"/>
                <a:cs typeface="Arial" panose="020B0604020202020204"/>
                <a:sym typeface="Arial" panose="020B0604020202020204"/>
                <a:hlinkClick r:id="rId7" tooltip="https://arxiv.org/abs/2001.02478"/>
              </a:rPr>
              <a:t>Questioning the AI: Informing Design Practices for Explainable AI User Experiences</a:t>
            </a:r>
            <a:r>
              <a:rPr lang="en-US" sz="1600">
                <a:solidFill>
                  <a:srgbClr val="5E5E5E"/>
                </a:solidFill>
                <a:latin typeface="Arial" panose="020B0604020202020204"/>
                <a:ea typeface="Arial" panose="020B0604020202020204"/>
                <a:cs typeface="Arial" panose="020B0604020202020204"/>
                <a:sym typeface="Arial" panose="020B0604020202020204"/>
              </a:rPr>
              <a:t>. </a:t>
            </a:r>
            <a:r>
              <a:rPr lang="en-US" sz="1600">
                <a:solidFill>
                  <a:srgbClr val="595959"/>
                </a:solidFill>
                <a:latin typeface="Arial" panose="020B0604020202020204"/>
                <a:ea typeface="Arial" panose="020B0604020202020204"/>
                <a:cs typeface="Arial" panose="020B0604020202020204"/>
                <a:sym typeface="Arial" panose="020B0604020202020204"/>
              </a:rPr>
              <a:t>CHI 2020</a:t>
            </a:r>
          </a:p>
        </p:txBody>
      </p:sp>
      <p:sp>
        <p:nvSpPr>
          <p:cNvPr id="10" name="文本框 9"/>
          <p:cNvSpPr txBox="1"/>
          <p:nvPr/>
        </p:nvSpPr>
        <p:spPr>
          <a:xfrm>
            <a:off x="8754110" y="3363595"/>
            <a:ext cx="3320415" cy="2044700"/>
          </a:xfrm>
          <a:prstGeom prst="rect">
            <a:avLst/>
          </a:prstGeom>
          <a:noFill/>
        </p:spPr>
        <p:txBody>
          <a:bodyPr wrap="square" rtlCol="0">
            <a:noAutofit/>
          </a:bodyPr>
          <a:lstStyle/>
          <a:p>
            <a:r>
              <a:rPr lang="zh-CN" altLang="en-US"/>
              <a:t>图中界面是</a:t>
            </a:r>
            <a:r>
              <a:rPr lang="en-US" altLang="zh-CN"/>
              <a:t> IBM Watson </a:t>
            </a:r>
            <a:r>
              <a:rPr lang="zh-CN" altLang="en-US"/>
              <a:t>的供应链管理控制台示例，显示了与供应链相关的关键指标，例如工单启动时间、预计交付时间等。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106353" y="9221810"/>
            <a:ext cx="2792092" cy="15878"/>
            <a:chOff x="0" y="0"/>
            <a:chExt cx="2792095" cy="15875"/>
          </a:xfrm>
        </p:grpSpPr>
        <p:sp>
          <p:nvSpPr>
            <p:cNvPr id="3" name="Freeform 3"/>
            <p:cNvSpPr/>
            <p:nvPr/>
          </p:nvSpPr>
          <p:spPr>
            <a:xfrm>
              <a:off x="0" y="0"/>
              <a:ext cx="2792095" cy="15875"/>
            </a:xfrm>
            <a:custGeom>
              <a:avLst/>
              <a:gdLst/>
              <a:ahLst/>
              <a:cxnLst/>
              <a:rect l="l" t="t" r="r" b="b"/>
              <a:pathLst>
                <a:path w="2792095" h="15875">
                  <a:moveTo>
                    <a:pt x="0" y="0"/>
                  </a:moveTo>
                  <a:lnTo>
                    <a:pt x="2792095" y="0"/>
                  </a:lnTo>
                  <a:lnTo>
                    <a:pt x="2792095" y="15875"/>
                  </a:lnTo>
                  <a:lnTo>
                    <a:pt x="0" y="15875"/>
                  </a:lnTo>
                  <a:close/>
                </a:path>
              </a:pathLst>
            </a:custGeom>
            <a:solidFill>
              <a:srgbClr val="004D80"/>
            </a:solidFill>
          </p:spPr>
        </p:sp>
      </p:grpSp>
      <p:sp>
        <p:nvSpPr>
          <p:cNvPr id="4" name="TextBox 4"/>
          <p:cNvSpPr txBox="1"/>
          <p:nvPr/>
        </p:nvSpPr>
        <p:spPr>
          <a:xfrm>
            <a:off x="3866474" y="3802742"/>
            <a:ext cx="5377301" cy="1483576"/>
          </a:xfrm>
          <a:prstGeom prst="rect">
            <a:avLst/>
          </a:prstGeom>
        </p:spPr>
        <p:txBody>
          <a:bodyPr lIns="0" tIns="0" rIns="0" bIns="0" rtlCol="0" anchor="t">
            <a:spAutoFit/>
          </a:bodyPr>
          <a:lstStyle/>
          <a:p>
            <a:pPr algn="l">
              <a:lnSpc>
                <a:spcPts val="10780"/>
              </a:lnSpc>
            </a:pPr>
            <a:r>
              <a:rPr lang="en-US" sz="7700" spc="77">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Thank</a:t>
            </a:r>
            <a:r>
              <a:rPr lang="en-US" sz="7700" b="1" spc="77">
                <a:solidFill>
                  <a:srgbClr val="000000"/>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 YOU!</a:t>
            </a:r>
          </a:p>
        </p:txBody>
      </p:sp>
      <p:sp>
        <p:nvSpPr>
          <p:cNvPr id="5" name="TextBox 5"/>
          <p:cNvSpPr txBox="1"/>
          <p:nvPr/>
        </p:nvSpPr>
        <p:spPr>
          <a:xfrm>
            <a:off x="5106353" y="8595655"/>
            <a:ext cx="2937967" cy="384175"/>
          </a:xfrm>
          <a:prstGeom prst="rect">
            <a:avLst/>
          </a:prstGeom>
        </p:spPr>
        <p:txBody>
          <a:bodyPr lIns="0" tIns="0" rIns="0" bIns="0" rtlCol="0" anchor="t">
            <a:spAutoFit/>
          </a:bodyPr>
          <a:lstStyle/>
          <a:p>
            <a:pPr algn="ctr">
              <a:lnSpc>
                <a:spcPts val="3000"/>
              </a:lnSpc>
            </a:pPr>
            <a:endParaRPr lang="en-US" sz="2500" spc="5">
              <a:solidFill>
                <a:srgbClr val="004D8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3297" y="978789"/>
            <a:ext cx="6400829" cy="1435735"/>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可解释的人工智能</a:t>
            </a:r>
            <a:r>
              <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(XAI): </a:t>
            </a:r>
          </a:p>
          <a:p>
            <a:pPr algn="l">
              <a:lnSpc>
                <a:spcPts val="5600"/>
              </a:lnSpc>
            </a:pPr>
            <a:r>
              <a:rPr lang="zh-CN" altLang="en-US" sz="4000"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定义</a:t>
            </a:r>
          </a:p>
        </p:txBody>
      </p:sp>
      <p:sp>
        <p:nvSpPr>
          <p:cNvPr id="3" name="TextBox 3"/>
          <p:cNvSpPr txBox="1"/>
          <p:nvPr/>
        </p:nvSpPr>
        <p:spPr>
          <a:xfrm>
            <a:off x="1003297" y="2555615"/>
            <a:ext cx="3501933" cy="574040"/>
          </a:xfrm>
          <a:prstGeom prst="rect">
            <a:avLst/>
          </a:prstGeom>
        </p:spPr>
        <p:txBody>
          <a:bodyPr lIns="0" tIns="0" rIns="0" bIns="0" rtlCol="0" anchor="t">
            <a:spAutoFit/>
          </a:bodyPr>
          <a:lstStyle/>
          <a:p>
            <a:pPr algn="l">
              <a:lnSpc>
                <a:spcPts val="4480"/>
              </a:lnSpc>
            </a:pPr>
            <a:r>
              <a:rPr lang="zh-CN" altLang="en-US" sz="3200">
                <a:solidFill>
                  <a:srgbClr val="004D80"/>
                </a:solidFill>
                <a:latin typeface="Arimo" panose="020B0604020202020204"/>
                <a:ea typeface="宋体" panose="02010600030101010101" pitchFamily="2" charset="-122"/>
                <a:cs typeface="Arimo" panose="020B0604020202020204"/>
                <a:sym typeface="Arimo" panose="020B0604020202020204"/>
              </a:rPr>
              <a:t>狭义定义</a:t>
            </a:r>
            <a:r>
              <a:rPr lang="en-US" sz="3200">
                <a:solidFill>
                  <a:srgbClr val="004D80"/>
                </a:solidFill>
                <a:latin typeface="Arimo" panose="020B0604020202020204"/>
                <a:ea typeface="Arimo" panose="020B0604020202020204"/>
                <a:cs typeface="Arimo" panose="020B0604020202020204"/>
                <a:sym typeface="Arimo" panose="020B0604020202020204"/>
              </a:rPr>
              <a:t>: </a:t>
            </a:r>
          </a:p>
        </p:txBody>
      </p:sp>
      <p:sp>
        <p:nvSpPr>
          <p:cNvPr id="4" name="TextBox 4"/>
          <p:cNvSpPr txBox="1"/>
          <p:nvPr/>
        </p:nvSpPr>
        <p:spPr>
          <a:xfrm>
            <a:off x="857247" y="3600933"/>
            <a:ext cx="4875676" cy="974090"/>
          </a:xfrm>
          <a:prstGeom prst="rect">
            <a:avLst/>
          </a:prstGeom>
        </p:spPr>
        <p:txBody>
          <a:bodyPr lIns="0" tIns="0" rIns="0" bIns="0" rtlCol="0" anchor="t">
            <a:spAutoFit/>
          </a:bodyPr>
          <a:lstStyle/>
          <a:p>
            <a:pPr algn="l">
              <a:lnSpc>
                <a:spcPts val="3800"/>
              </a:lnSpc>
            </a:pPr>
            <a:r>
              <a:rPr lang="zh-CN" altLang="en-US" sz="3200" spc="6">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可以做出让人理解的决策的</a:t>
            </a:r>
            <a:r>
              <a:rPr lang="en-US" sz="3200" spc="6">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AI</a:t>
            </a:r>
            <a:endPar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 name="TextBox 5"/>
          <p:cNvSpPr txBox="1"/>
          <p:nvPr/>
        </p:nvSpPr>
        <p:spPr>
          <a:xfrm>
            <a:off x="7012143" y="2504818"/>
            <a:ext cx="4264781" cy="1022985"/>
          </a:xfrm>
          <a:prstGeom prst="rect">
            <a:avLst/>
          </a:prstGeom>
        </p:spPr>
        <p:txBody>
          <a:bodyPr lIns="0" tIns="0" rIns="0" bIns="0" rtlCol="0" anchor="t">
            <a:spAutoFit/>
          </a:bodyPr>
          <a:lstStyle/>
          <a:p>
            <a:pPr algn="l">
              <a:lnSpc>
                <a:spcPts val="4480"/>
              </a:lnSpc>
            </a:pPr>
            <a:r>
              <a:rPr lang="zh-CN" altLang="en-US" sz="3200">
                <a:solidFill>
                  <a:srgbClr val="0076BA"/>
                </a:solidFill>
                <a:latin typeface="Arimo" panose="020B0604020202020204"/>
                <a:ea typeface="宋体" panose="02010600030101010101" pitchFamily="2" charset="-122"/>
                <a:cs typeface="Arimo" panose="020B0604020202020204"/>
                <a:sym typeface="Arimo" panose="020B0604020202020204"/>
              </a:rPr>
              <a:t>广义定义</a:t>
            </a:r>
            <a:r>
              <a:rPr lang="en-US" sz="3200">
                <a:solidFill>
                  <a:srgbClr val="0076BA"/>
                </a:solidFill>
                <a:latin typeface="Arimo" panose="020B0604020202020204"/>
                <a:ea typeface="Arimo" panose="020B0604020202020204"/>
                <a:cs typeface="Arimo" panose="020B0604020202020204"/>
                <a:sym typeface="Arimo" panose="020B0604020202020204"/>
              </a:rPr>
              <a:t>: </a:t>
            </a:r>
          </a:p>
          <a:p>
            <a:pPr algn="l">
              <a:lnSpc>
                <a:spcPts val="3500"/>
              </a:lnSpc>
            </a:pPr>
            <a:r>
              <a:rPr lang="en-US" sz="2500" spc="2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(comprehensible/intelligible AI)</a:t>
            </a:r>
            <a:r>
              <a:rPr lang="en-US" sz="2500" spc="24">
                <a:solidFill>
                  <a:srgbClr val="004D8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6" name="TextBox 6"/>
          <p:cNvSpPr txBox="1"/>
          <p:nvPr/>
        </p:nvSpPr>
        <p:spPr>
          <a:xfrm>
            <a:off x="6953088" y="3587594"/>
            <a:ext cx="5104914" cy="987425"/>
          </a:xfrm>
          <a:prstGeom prst="rect">
            <a:avLst/>
          </a:prstGeom>
        </p:spPr>
        <p:txBody>
          <a:bodyPr lIns="0" tIns="0" rIns="0" bIns="0" rtlCol="0" anchor="t">
            <a:spAutoFit/>
          </a:bodyPr>
          <a:lstStyle/>
          <a:p>
            <a:pPr algn="l">
              <a:lnSpc>
                <a:spcPts val="3850"/>
              </a:lnSpc>
            </a:pPr>
            <a:r>
              <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AI</a:t>
            </a:r>
            <a:r>
              <a:rPr lang="zh-CN" altLang="en-US" sz="3200" spc="6">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的一切均可以被人理解</a:t>
            </a:r>
            <a:endPar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algn="l">
              <a:lnSpc>
                <a:spcPts val="3850"/>
              </a:lnSpc>
            </a:pPr>
            <a:r>
              <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(e.g., </a:t>
            </a:r>
            <a:r>
              <a:rPr lang="zh-CN" altLang="en-US" sz="3200" spc="6">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数据</a:t>
            </a:r>
            <a:r>
              <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r>
              <a:rPr lang="zh-CN" altLang="en-US" sz="3200" spc="6">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方法表现</a:t>
            </a:r>
            <a:r>
              <a:rPr lang="en-US" sz="3200" spc="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etc.)</a:t>
            </a:r>
          </a:p>
        </p:txBody>
      </p:sp>
      <p:sp>
        <p:nvSpPr>
          <p:cNvPr id="7" name="TextBox 7"/>
          <p:cNvSpPr txBox="1"/>
          <p:nvPr/>
        </p:nvSpPr>
        <p:spPr>
          <a:xfrm>
            <a:off x="1309367" y="8762914"/>
            <a:ext cx="10373201" cy="871855"/>
          </a:xfrm>
          <a:prstGeom prst="rect">
            <a:avLst/>
          </a:prstGeom>
        </p:spPr>
        <p:txBody>
          <a:bodyPr lIns="0" tIns="0" rIns="0" bIns="0" rtlCol="0" anchor="t">
            <a:spAutoFit/>
          </a:bodyPr>
          <a:lstStyle/>
          <a:p>
            <a:pPr algn="l">
              <a:lnSpc>
                <a:spcPts val="3400"/>
              </a:lnSpc>
            </a:pPr>
            <a:r>
              <a:rPr lang="zh-CN" sz="2800" spc="5">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我们今天选取一个小的角度来说明，即：可解释的监督机器学习</a:t>
            </a:r>
          </a:p>
          <a:p>
            <a:pPr algn="l">
              <a:lnSpc>
                <a:spcPts val="3400"/>
              </a:lnSpc>
            </a:pPr>
            <a:endParaRPr lang="en-US" sz="2800">
              <a:solidFill>
                <a:srgbClr val="5E5E5E"/>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5</a:t>
            </a:r>
          </a:p>
        </p:txBody>
      </p:sp>
      <p:pic>
        <p:nvPicPr>
          <p:cNvPr id="9" name="图片 8"/>
          <p:cNvPicPr/>
          <p:nvPr/>
        </p:nvPicPr>
        <p:blipFill>
          <a:blip r:embed="rId2"/>
          <a:stretch>
            <a:fillRect/>
          </a:stretch>
        </p:blipFill>
        <p:spPr>
          <a:xfrm>
            <a:off x="2830830" y="4605020"/>
            <a:ext cx="7329805" cy="41706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937" y="2976191"/>
            <a:ext cx="8920477" cy="5528415"/>
          </a:xfrm>
          <a:custGeom>
            <a:avLst/>
            <a:gdLst/>
            <a:ahLst/>
            <a:cxnLst/>
            <a:rect l="l" t="t" r="r" b="b"/>
            <a:pathLst>
              <a:path w="8920477" h="5528415">
                <a:moveTo>
                  <a:pt x="0" y="0"/>
                </a:moveTo>
                <a:lnTo>
                  <a:pt x="8920477" y="0"/>
                </a:lnTo>
                <a:lnTo>
                  <a:pt x="8920477" y="5528415"/>
                </a:lnTo>
                <a:lnTo>
                  <a:pt x="0" y="5528415"/>
                </a:lnTo>
                <a:lnTo>
                  <a:pt x="0" y="0"/>
                </a:lnTo>
                <a:close/>
              </a:path>
            </a:pathLst>
          </a:custGeom>
          <a:blipFill>
            <a:blip r:embed="rId2"/>
            <a:stretch>
              <a:fillRect/>
            </a:stretch>
          </a:blipFill>
        </p:spPr>
      </p:sp>
      <p:grpSp>
        <p:nvGrpSpPr>
          <p:cNvPr id="3" name="Group 3"/>
          <p:cNvGrpSpPr>
            <a:grpSpLocks noChangeAspect="1"/>
          </p:cNvGrpSpPr>
          <p:nvPr/>
        </p:nvGrpSpPr>
        <p:grpSpPr>
          <a:xfrm>
            <a:off x="5336553" y="3664877"/>
            <a:ext cx="4418371" cy="825503"/>
            <a:chOff x="0" y="0"/>
            <a:chExt cx="4418368" cy="825500"/>
          </a:xfrm>
        </p:grpSpPr>
        <p:sp>
          <p:nvSpPr>
            <p:cNvPr id="4" name="Freeform 4"/>
            <p:cNvSpPr/>
            <p:nvPr/>
          </p:nvSpPr>
          <p:spPr>
            <a:xfrm>
              <a:off x="0" y="0"/>
              <a:ext cx="4418330" cy="825500"/>
            </a:xfrm>
            <a:custGeom>
              <a:avLst/>
              <a:gdLst/>
              <a:ahLst/>
              <a:cxnLst/>
              <a:rect l="l" t="t" r="r" b="b"/>
              <a:pathLst>
                <a:path w="4418330" h="825500">
                  <a:moveTo>
                    <a:pt x="0" y="825500"/>
                  </a:moveTo>
                  <a:lnTo>
                    <a:pt x="4418330" y="825500"/>
                  </a:lnTo>
                  <a:lnTo>
                    <a:pt x="4418330" y="0"/>
                  </a:lnTo>
                  <a:lnTo>
                    <a:pt x="0" y="0"/>
                  </a:lnTo>
                  <a:close/>
                </a:path>
              </a:pathLst>
            </a:custGeom>
            <a:solidFill>
              <a:srgbClr val="FFFFFF"/>
            </a:solidFill>
          </p:spPr>
        </p:sp>
      </p:grpSp>
      <p:grpSp>
        <p:nvGrpSpPr>
          <p:cNvPr id="5" name="Group 5"/>
          <p:cNvGrpSpPr>
            <a:grpSpLocks noChangeAspect="1"/>
          </p:cNvGrpSpPr>
          <p:nvPr/>
        </p:nvGrpSpPr>
        <p:grpSpPr>
          <a:xfrm>
            <a:off x="7112003" y="7489755"/>
            <a:ext cx="2342340" cy="831190"/>
            <a:chOff x="0" y="0"/>
            <a:chExt cx="2342337" cy="831190"/>
          </a:xfrm>
        </p:grpSpPr>
        <p:sp>
          <p:nvSpPr>
            <p:cNvPr id="6" name="Freeform 6"/>
            <p:cNvSpPr/>
            <p:nvPr/>
          </p:nvSpPr>
          <p:spPr>
            <a:xfrm>
              <a:off x="0" y="0"/>
              <a:ext cx="2342388" cy="831215"/>
            </a:xfrm>
            <a:custGeom>
              <a:avLst/>
              <a:gdLst/>
              <a:ahLst/>
              <a:cxnLst/>
              <a:rect l="l" t="t" r="r" b="b"/>
              <a:pathLst>
                <a:path w="2342388" h="831215">
                  <a:moveTo>
                    <a:pt x="0" y="831215"/>
                  </a:moveTo>
                  <a:lnTo>
                    <a:pt x="2342388" y="831215"/>
                  </a:lnTo>
                  <a:lnTo>
                    <a:pt x="2342388" y="0"/>
                  </a:lnTo>
                  <a:lnTo>
                    <a:pt x="0" y="0"/>
                  </a:lnTo>
                  <a:close/>
                </a:path>
              </a:pathLst>
            </a:custGeom>
            <a:solidFill>
              <a:srgbClr val="FFFFFF"/>
            </a:solidFill>
          </p:spPr>
        </p:sp>
      </p:grpSp>
      <p:grpSp>
        <p:nvGrpSpPr>
          <p:cNvPr id="7" name="Group 7"/>
          <p:cNvGrpSpPr>
            <a:grpSpLocks noChangeAspect="1"/>
          </p:cNvGrpSpPr>
          <p:nvPr/>
        </p:nvGrpSpPr>
        <p:grpSpPr>
          <a:xfrm>
            <a:off x="10391870" y="5002044"/>
            <a:ext cx="2473985" cy="1199493"/>
            <a:chOff x="0" y="0"/>
            <a:chExt cx="2473985" cy="1199490"/>
          </a:xfrm>
        </p:grpSpPr>
        <p:sp>
          <p:nvSpPr>
            <p:cNvPr id="8" name="Freeform 8"/>
            <p:cNvSpPr/>
            <p:nvPr/>
          </p:nvSpPr>
          <p:spPr>
            <a:xfrm>
              <a:off x="0" y="0"/>
              <a:ext cx="2473960" cy="1199515"/>
            </a:xfrm>
            <a:custGeom>
              <a:avLst/>
              <a:gdLst/>
              <a:ahLst/>
              <a:cxnLst/>
              <a:rect l="l" t="t" r="r" b="b"/>
              <a:pathLst>
                <a:path w="2473960" h="1199515">
                  <a:moveTo>
                    <a:pt x="0" y="1199515"/>
                  </a:moveTo>
                  <a:lnTo>
                    <a:pt x="2473960" y="1199515"/>
                  </a:lnTo>
                  <a:lnTo>
                    <a:pt x="2473960" y="0"/>
                  </a:lnTo>
                  <a:lnTo>
                    <a:pt x="0" y="0"/>
                  </a:lnTo>
                  <a:close/>
                </a:path>
              </a:pathLst>
            </a:custGeom>
            <a:solidFill>
              <a:srgbClr val="FFFFFF"/>
            </a:solidFill>
          </p:spPr>
        </p:sp>
      </p:grpSp>
      <p:sp>
        <p:nvSpPr>
          <p:cNvPr id="9" name="TextBox 9"/>
          <p:cNvSpPr txBox="1"/>
          <p:nvPr/>
        </p:nvSpPr>
        <p:spPr>
          <a:xfrm>
            <a:off x="1003297" y="999611"/>
            <a:ext cx="6381140" cy="717550"/>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监督机器学习</a:t>
            </a:r>
          </a:p>
        </p:txBody>
      </p:sp>
      <p:sp>
        <p:nvSpPr>
          <p:cNvPr id="10" name="TextBox 10"/>
          <p:cNvSpPr txBox="1"/>
          <p:nvPr/>
        </p:nvSpPr>
        <p:spPr>
          <a:xfrm>
            <a:off x="1488338" y="1757944"/>
            <a:ext cx="2495207" cy="994829"/>
          </a:xfrm>
          <a:prstGeom prst="rect">
            <a:avLst/>
          </a:prstGeom>
        </p:spPr>
        <p:txBody>
          <a:bodyPr lIns="0" tIns="0" rIns="0" bIns="0" rtlCol="0" anchor="t">
            <a:spAutoFit/>
          </a:bodyPr>
          <a:lstStyle/>
          <a:p>
            <a:pPr algn="l">
              <a:lnSpc>
                <a:spcPts val="406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Training data set </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Label： Label： </a:t>
            </a:r>
          </a:p>
        </p:txBody>
      </p:sp>
      <p:sp>
        <p:nvSpPr>
          <p:cNvPr id="11" name="TextBox 11"/>
          <p:cNvSpPr txBox="1"/>
          <p:nvPr/>
        </p:nvSpPr>
        <p:spPr>
          <a:xfrm>
            <a:off x="1717538" y="2847394"/>
            <a:ext cx="892578" cy="315468"/>
          </a:xfrm>
          <a:prstGeom prst="rect">
            <a:avLst/>
          </a:prstGeom>
        </p:spPr>
        <p:txBody>
          <a:bodyPr lIns="0" tIns="0" rIns="0" bIns="0" rtlCol="0" anchor="t">
            <a:spAutoFit/>
          </a:bodyPr>
          <a:lstStyle/>
          <a:p>
            <a:pPr algn="l">
              <a:lnSpc>
                <a:spcPts val="2350"/>
              </a:lnSpc>
            </a:pPr>
            <a:r>
              <a:rPr lang="en-US" sz="2400" spc="4">
                <a:solidFill>
                  <a:srgbClr val="1DB100"/>
                </a:solidFill>
                <a:latin typeface="IBM Plex Sans Condensed" panose="020B0506050203000203"/>
                <a:ea typeface="IBM Plex Sans Condensed" panose="020B0506050203000203"/>
                <a:cs typeface="IBM Plex Sans Condensed" panose="020B0506050203000203"/>
                <a:sym typeface="IBM Plex Sans Condensed" panose="020B0506050203000203"/>
              </a:rPr>
              <a:t>Apple</a:t>
            </a:r>
            <a:r>
              <a:rPr 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2" name="TextBox 12"/>
          <p:cNvSpPr txBox="1"/>
          <p:nvPr/>
        </p:nvSpPr>
        <p:spPr>
          <a:xfrm>
            <a:off x="2972067" y="2847394"/>
            <a:ext cx="719728" cy="315468"/>
          </a:xfrm>
          <a:prstGeom prst="rect">
            <a:avLst/>
          </a:prstGeom>
        </p:spPr>
        <p:txBody>
          <a:bodyPr lIns="0" tIns="0" rIns="0" bIns="0" rtlCol="0" anchor="t">
            <a:spAutoFit/>
          </a:bodyPr>
          <a:lstStyle/>
          <a:p>
            <a:pPr algn="l">
              <a:lnSpc>
                <a:spcPts val="2350"/>
              </a:lnSpc>
            </a:pP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p>
        </p:txBody>
      </p:sp>
      <p:sp>
        <p:nvSpPr>
          <p:cNvPr id="13" name="TextBox 13"/>
          <p:cNvSpPr txBox="1"/>
          <p:nvPr/>
        </p:nvSpPr>
        <p:spPr>
          <a:xfrm>
            <a:off x="317592" y="3424742"/>
            <a:ext cx="1468669" cy="1776374"/>
          </a:xfrm>
          <a:prstGeom prst="rect">
            <a:avLst/>
          </a:prstGeom>
        </p:spPr>
        <p:txBody>
          <a:bodyPr lIns="0" tIns="0" rIns="0" bIns="0" rtlCol="0" anchor="t">
            <a:spAutoFit/>
          </a:bodyPr>
          <a:lstStyle/>
          <a:p>
            <a:pPr algn="ctr">
              <a:lnSpc>
                <a:spcPts val="600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Features</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Color </a:t>
            </a:r>
          </a:p>
          <a:p>
            <a:pPr algn="ctr">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Shape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Smell </a:t>
            </a:r>
          </a:p>
        </p:txBody>
      </p:sp>
      <p:sp>
        <p:nvSpPr>
          <p:cNvPr id="14" name="TextBox 14"/>
          <p:cNvSpPr txBox="1"/>
          <p:nvPr/>
        </p:nvSpPr>
        <p:spPr>
          <a:xfrm>
            <a:off x="842762" y="5037963"/>
            <a:ext cx="310896" cy="534543"/>
          </a:xfrm>
          <a:prstGeom prst="rect">
            <a:avLst/>
          </a:prstGeom>
        </p:spPr>
        <p:txBody>
          <a:bodyPr lIns="0" tIns="0" rIns="0" bIns="0" rtlCol="0" anchor="t">
            <a:spAutoFit/>
          </a:bodyPr>
          <a:lstStyle/>
          <a:p>
            <a:pPr algn="l">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p>
        </p:txBody>
      </p:sp>
      <p:sp>
        <p:nvSpPr>
          <p:cNvPr id="15" name="TextBox 15"/>
          <p:cNvSpPr txBox="1"/>
          <p:nvPr/>
        </p:nvSpPr>
        <p:spPr>
          <a:xfrm>
            <a:off x="6411573" y="3743744"/>
            <a:ext cx="2400119" cy="412775"/>
          </a:xfrm>
          <a:prstGeom prst="rect">
            <a:avLst/>
          </a:prstGeom>
        </p:spPr>
        <p:txBody>
          <a:bodyPr lIns="0" tIns="0" rIns="0" bIns="0" rtlCol="0" anchor="t">
            <a:spAutoFit/>
          </a:bodyPr>
          <a:lstStyle/>
          <a:p>
            <a:pPr algn="l">
              <a:lnSpc>
                <a:spcPts val="3360"/>
              </a:lnSpc>
            </a:pPr>
            <a:r>
              <a:rPr lang="en-US" sz="2400" b="1" spc="21">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Learning Model </a:t>
            </a:r>
          </a:p>
        </p:txBody>
      </p:sp>
      <p:sp>
        <p:nvSpPr>
          <p:cNvPr id="16" name="TextBox 16"/>
          <p:cNvSpPr txBox="1"/>
          <p:nvPr/>
        </p:nvSpPr>
        <p:spPr>
          <a:xfrm>
            <a:off x="7315429" y="7567060"/>
            <a:ext cx="2060619" cy="418948"/>
          </a:xfrm>
          <a:prstGeom prst="rect">
            <a:avLst/>
          </a:prstGeom>
        </p:spPr>
        <p:txBody>
          <a:bodyPr lIns="0" tIns="0" rIns="0" bIns="0" rtlCol="0" anchor="t">
            <a:spAutoFit/>
          </a:bodyPr>
          <a:lstStyle/>
          <a:p>
            <a:pPr algn="l">
              <a:lnSpc>
                <a:spcPts val="3360"/>
              </a:lnSpc>
            </a:pP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New </a:t>
            </a: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instance</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7" name="TextBox 17"/>
          <p:cNvSpPr txBox="1"/>
          <p:nvPr/>
        </p:nvSpPr>
        <p:spPr>
          <a:xfrm>
            <a:off x="10480386" y="5120535"/>
            <a:ext cx="2429342" cy="744503"/>
          </a:xfrm>
          <a:prstGeom prst="rect">
            <a:avLst/>
          </a:prstGeom>
        </p:spPr>
        <p:txBody>
          <a:bodyPr lIns="0" tIns="0" rIns="0" bIns="0" rtlCol="0" anchor="t">
            <a:spAutoFit/>
          </a:bodyPr>
          <a:lstStyle/>
          <a:p>
            <a:pPr algn="ctr">
              <a:lnSpc>
                <a:spcPts val="2910"/>
              </a:lnSpc>
            </a:pPr>
            <a:r>
              <a:rPr lang="en-US" sz="2400" b="1" spc="4">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Prediction </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label: </a:t>
            </a: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8" name="TextBox 18"/>
          <p:cNvSpPr txBox="1"/>
          <p:nvPr/>
        </p:nvSpPr>
        <p:spPr>
          <a:xfrm>
            <a:off x="6077874" y="4069880"/>
            <a:ext cx="2994450" cy="408937"/>
          </a:xfrm>
          <a:prstGeom prst="rect">
            <a:avLst/>
          </a:prstGeom>
        </p:spPr>
        <p:txBody>
          <a:bodyPr lIns="0" tIns="0" rIns="0" bIns="0" rtlCol="0" anchor="t">
            <a:spAutoFit/>
          </a:bodyPr>
          <a:lstStyle/>
          <a:p>
            <a:pPr algn="l">
              <a:lnSpc>
                <a:spcPts val="2800"/>
              </a:lnSpc>
            </a:pPr>
            <a:r>
              <a:rPr lang="en-US" sz="20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（Using a ML algorithm）</a:t>
            </a:r>
          </a:p>
        </p:txBody>
      </p:sp>
      <p:sp>
        <p:nvSpPr>
          <p:cNvPr id="19" name="TextBox 19"/>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391870" y="5002044"/>
            <a:ext cx="2473985" cy="1199493"/>
            <a:chOff x="0" y="0"/>
            <a:chExt cx="2473985" cy="1199490"/>
          </a:xfrm>
        </p:grpSpPr>
        <p:sp>
          <p:nvSpPr>
            <p:cNvPr id="3" name="Freeform 3"/>
            <p:cNvSpPr/>
            <p:nvPr/>
          </p:nvSpPr>
          <p:spPr>
            <a:xfrm>
              <a:off x="0" y="0"/>
              <a:ext cx="2473960" cy="1199515"/>
            </a:xfrm>
            <a:custGeom>
              <a:avLst/>
              <a:gdLst/>
              <a:ahLst/>
              <a:cxnLst/>
              <a:rect l="l" t="t" r="r" b="b"/>
              <a:pathLst>
                <a:path w="2473960" h="1199515">
                  <a:moveTo>
                    <a:pt x="0" y="1199515"/>
                  </a:moveTo>
                  <a:lnTo>
                    <a:pt x="2473960" y="1199515"/>
                  </a:lnTo>
                  <a:lnTo>
                    <a:pt x="2473960" y="0"/>
                  </a:lnTo>
                  <a:lnTo>
                    <a:pt x="0" y="0"/>
                  </a:lnTo>
                  <a:close/>
                </a:path>
              </a:pathLst>
            </a:custGeom>
            <a:solidFill>
              <a:srgbClr val="FFFFFF"/>
            </a:solidFill>
          </p:spPr>
        </p:sp>
      </p:grpSp>
      <p:sp>
        <p:nvSpPr>
          <p:cNvPr id="4" name="Freeform 4"/>
          <p:cNvSpPr/>
          <p:nvPr/>
        </p:nvSpPr>
        <p:spPr>
          <a:xfrm>
            <a:off x="1554937" y="2976191"/>
            <a:ext cx="8920477" cy="5528415"/>
          </a:xfrm>
          <a:custGeom>
            <a:avLst/>
            <a:gdLst/>
            <a:ahLst/>
            <a:cxnLst/>
            <a:rect l="l" t="t" r="r" b="b"/>
            <a:pathLst>
              <a:path w="8920477" h="5528415">
                <a:moveTo>
                  <a:pt x="0" y="0"/>
                </a:moveTo>
                <a:lnTo>
                  <a:pt x="8920477" y="0"/>
                </a:lnTo>
                <a:lnTo>
                  <a:pt x="8920477" y="5528415"/>
                </a:lnTo>
                <a:lnTo>
                  <a:pt x="0" y="5528415"/>
                </a:lnTo>
                <a:lnTo>
                  <a:pt x="0" y="0"/>
                </a:lnTo>
                <a:close/>
              </a:path>
            </a:pathLst>
          </a:custGeom>
          <a:blipFill>
            <a:blip r:embed="rId2"/>
            <a:stretch>
              <a:fillRect/>
            </a:stretch>
          </a:blipFill>
        </p:spPr>
      </p:sp>
      <p:grpSp>
        <p:nvGrpSpPr>
          <p:cNvPr id="5" name="Group 5"/>
          <p:cNvGrpSpPr>
            <a:grpSpLocks noChangeAspect="1"/>
          </p:cNvGrpSpPr>
          <p:nvPr/>
        </p:nvGrpSpPr>
        <p:grpSpPr>
          <a:xfrm>
            <a:off x="7112003" y="7489755"/>
            <a:ext cx="2342340" cy="831190"/>
            <a:chOff x="0" y="0"/>
            <a:chExt cx="2342337" cy="831190"/>
          </a:xfrm>
        </p:grpSpPr>
        <p:sp>
          <p:nvSpPr>
            <p:cNvPr id="6" name="Freeform 6"/>
            <p:cNvSpPr/>
            <p:nvPr/>
          </p:nvSpPr>
          <p:spPr>
            <a:xfrm>
              <a:off x="0" y="0"/>
              <a:ext cx="2342388" cy="831215"/>
            </a:xfrm>
            <a:custGeom>
              <a:avLst/>
              <a:gdLst/>
              <a:ahLst/>
              <a:cxnLst/>
              <a:rect l="l" t="t" r="r" b="b"/>
              <a:pathLst>
                <a:path w="2342388" h="831215">
                  <a:moveTo>
                    <a:pt x="0" y="831215"/>
                  </a:moveTo>
                  <a:lnTo>
                    <a:pt x="2342388" y="831215"/>
                  </a:lnTo>
                  <a:lnTo>
                    <a:pt x="2342388" y="0"/>
                  </a:lnTo>
                  <a:lnTo>
                    <a:pt x="0" y="0"/>
                  </a:lnTo>
                  <a:close/>
                </a:path>
              </a:pathLst>
            </a:custGeom>
            <a:solidFill>
              <a:srgbClr val="FFFFFF"/>
            </a:solidFill>
          </p:spPr>
        </p:sp>
      </p:grpSp>
      <p:sp>
        <p:nvSpPr>
          <p:cNvPr id="7" name="Freeform 7"/>
          <p:cNvSpPr/>
          <p:nvPr/>
        </p:nvSpPr>
        <p:spPr>
          <a:xfrm>
            <a:off x="5273050" y="3601374"/>
            <a:ext cx="7652947" cy="3220545"/>
          </a:xfrm>
          <a:custGeom>
            <a:avLst/>
            <a:gdLst/>
            <a:ahLst/>
            <a:cxnLst/>
            <a:rect l="l" t="t" r="r" b="b"/>
            <a:pathLst>
              <a:path w="7652947" h="3220545">
                <a:moveTo>
                  <a:pt x="0" y="0"/>
                </a:moveTo>
                <a:lnTo>
                  <a:pt x="7652946" y="0"/>
                </a:lnTo>
                <a:lnTo>
                  <a:pt x="7652946" y="3220545"/>
                </a:lnTo>
                <a:lnTo>
                  <a:pt x="0" y="32205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88338" y="1757944"/>
            <a:ext cx="2495207" cy="994829"/>
          </a:xfrm>
          <a:prstGeom prst="rect">
            <a:avLst/>
          </a:prstGeom>
        </p:spPr>
        <p:txBody>
          <a:bodyPr lIns="0" tIns="0" rIns="0" bIns="0" rtlCol="0" anchor="t">
            <a:spAutoFit/>
          </a:bodyPr>
          <a:lstStyle/>
          <a:p>
            <a:pPr algn="l">
              <a:lnSpc>
                <a:spcPts val="406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Training data set </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Label： Label： </a:t>
            </a:r>
          </a:p>
        </p:txBody>
      </p:sp>
      <p:sp>
        <p:nvSpPr>
          <p:cNvPr id="9" name="TextBox 9"/>
          <p:cNvSpPr txBox="1"/>
          <p:nvPr/>
        </p:nvSpPr>
        <p:spPr>
          <a:xfrm>
            <a:off x="1717538" y="2847394"/>
            <a:ext cx="892578" cy="315468"/>
          </a:xfrm>
          <a:prstGeom prst="rect">
            <a:avLst/>
          </a:prstGeom>
        </p:spPr>
        <p:txBody>
          <a:bodyPr lIns="0" tIns="0" rIns="0" bIns="0" rtlCol="0" anchor="t">
            <a:spAutoFit/>
          </a:bodyPr>
          <a:lstStyle/>
          <a:p>
            <a:pPr algn="l">
              <a:lnSpc>
                <a:spcPts val="2350"/>
              </a:lnSpc>
            </a:pPr>
            <a:r>
              <a:rPr lang="en-US" sz="2400" spc="4">
                <a:solidFill>
                  <a:srgbClr val="1DB100"/>
                </a:solidFill>
                <a:latin typeface="IBM Plex Sans Condensed" panose="020B0506050203000203"/>
                <a:ea typeface="IBM Plex Sans Condensed" panose="020B0506050203000203"/>
                <a:cs typeface="IBM Plex Sans Condensed" panose="020B0506050203000203"/>
                <a:sym typeface="IBM Plex Sans Condensed" panose="020B0506050203000203"/>
              </a:rPr>
              <a:t>Apple</a:t>
            </a:r>
            <a:r>
              <a:rPr 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0" name="TextBox 10"/>
          <p:cNvSpPr txBox="1"/>
          <p:nvPr/>
        </p:nvSpPr>
        <p:spPr>
          <a:xfrm>
            <a:off x="2972067" y="2847394"/>
            <a:ext cx="719728" cy="315468"/>
          </a:xfrm>
          <a:prstGeom prst="rect">
            <a:avLst/>
          </a:prstGeom>
        </p:spPr>
        <p:txBody>
          <a:bodyPr lIns="0" tIns="0" rIns="0" bIns="0" rtlCol="0" anchor="t">
            <a:spAutoFit/>
          </a:bodyPr>
          <a:lstStyle/>
          <a:p>
            <a:pPr algn="l">
              <a:lnSpc>
                <a:spcPts val="2350"/>
              </a:lnSpc>
            </a:pP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p>
        </p:txBody>
      </p:sp>
      <p:sp>
        <p:nvSpPr>
          <p:cNvPr id="11" name="TextBox 11"/>
          <p:cNvSpPr txBox="1"/>
          <p:nvPr/>
        </p:nvSpPr>
        <p:spPr>
          <a:xfrm>
            <a:off x="317592" y="3424742"/>
            <a:ext cx="1468669" cy="1776374"/>
          </a:xfrm>
          <a:prstGeom prst="rect">
            <a:avLst/>
          </a:prstGeom>
        </p:spPr>
        <p:txBody>
          <a:bodyPr lIns="0" tIns="0" rIns="0" bIns="0" rtlCol="0" anchor="t">
            <a:spAutoFit/>
          </a:bodyPr>
          <a:lstStyle/>
          <a:p>
            <a:pPr algn="ctr">
              <a:lnSpc>
                <a:spcPts val="600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Features</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Color </a:t>
            </a:r>
          </a:p>
          <a:p>
            <a:pPr algn="ctr">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Shape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Smell </a:t>
            </a:r>
          </a:p>
        </p:txBody>
      </p:sp>
      <p:sp>
        <p:nvSpPr>
          <p:cNvPr id="12" name="TextBox 12"/>
          <p:cNvSpPr txBox="1"/>
          <p:nvPr/>
        </p:nvSpPr>
        <p:spPr>
          <a:xfrm>
            <a:off x="842762" y="5037963"/>
            <a:ext cx="310896" cy="534543"/>
          </a:xfrm>
          <a:prstGeom prst="rect">
            <a:avLst/>
          </a:prstGeom>
        </p:spPr>
        <p:txBody>
          <a:bodyPr lIns="0" tIns="0" rIns="0" bIns="0" rtlCol="0" anchor="t">
            <a:spAutoFit/>
          </a:bodyPr>
          <a:lstStyle/>
          <a:p>
            <a:pPr algn="l">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p>
        </p:txBody>
      </p:sp>
      <p:sp>
        <p:nvSpPr>
          <p:cNvPr id="13" name="TextBox 13"/>
          <p:cNvSpPr txBox="1"/>
          <p:nvPr/>
        </p:nvSpPr>
        <p:spPr>
          <a:xfrm>
            <a:off x="6411573" y="3743744"/>
            <a:ext cx="2400119" cy="412775"/>
          </a:xfrm>
          <a:prstGeom prst="rect">
            <a:avLst/>
          </a:prstGeom>
        </p:spPr>
        <p:txBody>
          <a:bodyPr lIns="0" tIns="0" rIns="0" bIns="0" rtlCol="0" anchor="t">
            <a:spAutoFit/>
          </a:bodyPr>
          <a:lstStyle/>
          <a:p>
            <a:pPr algn="l">
              <a:lnSpc>
                <a:spcPts val="3360"/>
              </a:lnSpc>
            </a:pPr>
            <a:r>
              <a:rPr lang="en-US" sz="2400" b="1" spc="21">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Learning Model </a:t>
            </a:r>
          </a:p>
        </p:txBody>
      </p:sp>
      <p:sp>
        <p:nvSpPr>
          <p:cNvPr id="14" name="TextBox 14"/>
          <p:cNvSpPr txBox="1"/>
          <p:nvPr/>
        </p:nvSpPr>
        <p:spPr>
          <a:xfrm>
            <a:off x="7315429" y="7567060"/>
            <a:ext cx="2060619" cy="418948"/>
          </a:xfrm>
          <a:prstGeom prst="rect">
            <a:avLst/>
          </a:prstGeom>
        </p:spPr>
        <p:txBody>
          <a:bodyPr lIns="0" tIns="0" rIns="0" bIns="0" rtlCol="0" anchor="t">
            <a:spAutoFit/>
          </a:bodyPr>
          <a:lstStyle/>
          <a:p>
            <a:pPr algn="l">
              <a:lnSpc>
                <a:spcPts val="3360"/>
              </a:lnSpc>
            </a:pP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New </a:t>
            </a: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instance</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5" name="TextBox 15"/>
          <p:cNvSpPr txBox="1"/>
          <p:nvPr/>
        </p:nvSpPr>
        <p:spPr>
          <a:xfrm>
            <a:off x="10480386" y="5120535"/>
            <a:ext cx="2429342" cy="744503"/>
          </a:xfrm>
          <a:prstGeom prst="rect">
            <a:avLst/>
          </a:prstGeom>
        </p:spPr>
        <p:txBody>
          <a:bodyPr lIns="0" tIns="0" rIns="0" bIns="0" rtlCol="0" anchor="t">
            <a:spAutoFit/>
          </a:bodyPr>
          <a:lstStyle/>
          <a:p>
            <a:pPr algn="ctr">
              <a:lnSpc>
                <a:spcPts val="2910"/>
              </a:lnSpc>
            </a:pPr>
            <a:r>
              <a:rPr lang="en-US" sz="2400" b="1" spc="4">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Prediction </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label: </a:t>
            </a: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6" name="TextBox 16"/>
          <p:cNvSpPr txBox="1"/>
          <p:nvPr/>
        </p:nvSpPr>
        <p:spPr>
          <a:xfrm>
            <a:off x="1003297" y="999611"/>
            <a:ext cx="6381140" cy="717550"/>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监督机器学习</a:t>
            </a:r>
            <a:endPar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7" name="TextBox 17"/>
          <p:cNvSpPr txBox="1"/>
          <p:nvPr/>
        </p:nvSpPr>
        <p:spPr>
          <a:xfrm>
            <a:off x="6077874" y="4069880"/>
            <a:ext cx="2994450" cy="408937"/>
          </a:xfrm>
          <a:prstGeom prst="rect">
            <a:avLst/>
          </a:prstGeom>
        </p:spPr>
        <p:txBody>
          <a:bodyPr lIns="0" tIns="0" rIns="0" bIns="0" rtlCol="0" anchor="t">
            <a:spAutoFit/>
          </a:bodyPr>
          <a:lstStyle/>
          <a:p>
            <a:pPr algn="l">
              <a:lnSpc>
                <a:spcPts val="2800"/>
              </a:lnSpc>
            </a:pPr>
            <a:r>
              <a:rPr lang="en-US" sz="20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（Using a ML algorithm）</a:t>
            </a:r>
          </a:p>
        </p:txBody>
      </p:sp>
      <p:sp>
        <p:nvSpPr>
          <p:cNvPr id="18" name="TextBox 18"/>
          <p:cNvSpPr txBox="1"/>
          <p:nvPr/>
        </p:nvSpPr>
        <p:spPr>
          <a:xfrm>
            <a:off x="7736691" y="5888641"/>
            <a:ext cx="3368173"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focus: explaining </a:t>
            </a:r>
          </a:p>
        </p:txBody>
      </p:sp>
      <p:sp>
        <p:nvSpPr>
          <p:cNvPr id="19" name="TextBox 19"/>
          <p:cNvSpPr txBox="1"/>
          <p:nvPr/>
        </p:nvSpPr>
        <p:spPr>
          <a:xfrm>
            <a:off x="8174574" y="6307741"/>
            <a:ext cx="2377659"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model decision</a:t>
            </a:r>
          </a:p>
        </p:txBody>
      </p:sp>
      <p:sp>
        <p:nvSpPr>
          <p:cNvPr id="20" name="TextBox 20"/>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937" y="2976191"/>
            <a:ext cx="8920477" cy="5528415"/>
          </a:xfrm>
          <a:custGeom>
            <a:avLst/>
            <a:gdLst/>
            <a:ahLst/>
            <a:cxnLst/>
            <a:rect l="l" t="t" r="r" b="b"/>
            <a:pathLst>
              <a:path w="8920477" h="5528415">
                <a:moveTo>
                  <a:pt x="0" y="0"/>
                </a:moveTo>
                <a:lnTo>
                  <a:pt x="8920477" y="0"/>
                </a:lnTo>
                <a:lnTo>
                  <a:pt x="8920477" y="5528415"/>
                </a:lnTo>
                <a:lnTo>
                  <a:pt x="0" y="5528415"/>
                </a:lnTo>
                <a:lnTo>
                  <a:pt x="0" y="0"/>
                </a:lnTo>
                <a:close/>
              </a:path>
            </a:pathLst>
          </a:custGeom>
          <a:blipFill>
            <a:blip r:embed="rId2"/>
            <a:stretch>
              <a:fillRect/>
            </a:stretch>
          </a:blipFill>
        </p:spPr>
      </p:sp>
      <p:grpSp>
        <p:nvGrpSpPr>
          <p:cNvPr id="3" name="Group 3"/>
          <p:cNvGrpSpPr>
            <a:grpSpLocks noChangeAspect="1"/>
          </p:cNvGrpSpPr>
          <p:nvPr/>
        </p:nvGrpSpPr>
        <p:grpSpPr>
          <a:xfrm>
            <a:off x="3553244" y="1560967"/>
            <a:ext cx="3568903" cy="1573806"/>
            <a:chOff x="0" y="0"/>
            <a:chExt cx="3568903" cy="1573809"/>
          </a:xfrm>
        </p:grpSpPr>
        <p:sp>
          <p:nvSpPr>
            <p:cNvPr id="4" name="Freeform 4"/>
            <p:cNvSpPr/>
            <p:nvPr/>
          </p:nvSpPr>
          <p:spPr>
            <a:xfrm>
              <a:off x="63500" y="672592"/>
              <a:ext cx="1450721" cy="837692"/>
            </a:xfrm>
            <a:custGeom>
              <a:avLst/>
              <a:gdLst/>
              <a:ahLst/>
              <a:cxnLst/>
              <a:rect l="l" t="t" r="r" b="b"/>
              <a:pathLst>
                <a:path w="1450721" h="837692">
                  <a:moveTo>
                    <a:pt x="0" y="815594"/>
                  </a:moveTo>
                  <a:lnTo>
                    <a:pt x="1427099" y="6223"/>
                  </a:lnTo>
                  <a:lnTo>
                    <a:pt x="1427099" y="6223"/>
                  </a:lnTo>
                  <a:lnTo>
                    <a:pt x="1427099" y="6223"/>
                  </a:lnTo>
                  <a:lnTo>
                    <a:pt x="1438148" y="0"/>
                  </a:lnTo>
                  <a:lnTo>
                    <a:pt x="1450721" y="22098"/>
                  </a:lnTo>
                  <a:lnTo>
                    <a:pt x="1439672" y="28321"/>
                  </a:lnTo>
                  <a:lnTo>
                    <a:pt x="1433449" y="17272"/>
                  </a:lnTo>
                  <a:lnTo>
                    <a:pt x="1439672" y="28321"/>
                  </a:lnTo>
                  <a:lnTo>
                    <a:pt x="12573" y="837692"/>
                  </a:lnTo>
                  <a:close/>
                </a:path>
              </a:pathLst>
            </a:custGeom>
            <a:solidFill>
              <a:srgbClr val="B51700"/>
            </a:solidFill>
          </p:spPr>
        </p:sp>
        <p:sp>
          <p:nvSpPr>
            <p:cNvPr id="5" name="Freeform 5"/>
            <p:cNvSpPr/>
            <p:nvPr/>
          </p:nvSpPr>
          <p:spPr>
            <a:xfrm>
              <a:off x="1466723" y="629793"/>
              <a:ext cx="136144" cy="113157"/>
            </a:xfrm>
            <a:custGeom>
              <a:avLst/>
              <a:gdLst/>
              <a:ahLst/>
              <a:cxnLst/>
              <a:rect l="l" t="t" r="r" b="b"/>
              <a:pathLst>
                <a:path w="136144" h="113157">
                  <a:moveTo>
                    <a:pt x="60198" y="113157"/>
                  </a:moveTo>
                  <a:lnTo>
                    <a:pt x="136144" y="0"/>
                  </a:lnTo>
                  <a:lnTo>
                    <a:pt x="0" y="7112"/>
                  </a:lnTo>
                  <a:close/>
                </a:path>
              </a:pathLst>
            </a:custGeom>
            <a:solidFill>
              <a:srgbClr val="B51700"/>
            </a:solidFill>
          </p:spPr>
        </p:sp>
        <p:sp>
          <p:nvSpPr>
            <p:cNvPr id="6" name="Freeform 6"/>
            <p:cNvSpPr/>
            <p:nvPr/>
          </p:nvSpPr>
          <p:spPr>
            <a:xfrm>
              <a:off x="480441" y="63500"/>
              <a:ext cx="3025013" cy="511048"/>
            </a:xfrm>
            <a:custGeom>
              <a:avLst/>
              <a:gdLst/>
              <a:ahLst/>
              <a:cxnLst/>
              <a:rect l="l" t="t" r="r" b="b"/>
              <a:pathLst>
                <a:path w="3025013" h="511048">
                  <a:moveTo>
                    <a:pt x="0" y="511048"/>
                  </a:moveTo>
                  <a:lnTo>
                    <a:pt x="3025013" y="511048"/>
                  </a:lnTo>
                  <a:lnTo>
                    <a:pt x="3025013" y="0"/>
                  </a:lnTo>
                  <a:lnTo>
                    <a:pt x="0" y="0"/>
                  </a:lnTo>
                  <a:close/>
                </a:path>
              </a:pathLst>
            </a:custGeom>
            <a:solidFill>
              <a:srgbClr val="FFFFFF"/>
            </a:solidFill>
          </p:spPr>
        </p:sp>
      </p:grpSp>
      <p:grpSp>
        <p:nvGrpSpPr>
          <p:cNvPr id="7" name="Group 7"/>
          <p:cNvGrpSpPr>
            <a:grpSpLocks noChangeAspect="1"/>
          </p:cNvGrpSpPr>
          <p:nvPr/>
        </p:nvGrpSpPr>
        <p:grpSpPr>
          <a:xfrm>
            <a:off x="7112003" y="7489755"/>
            <a:ext cx="2342340" cy="831190"/>
            <a:chOff x="0" y="0"/>
            <a:chExt cx="2342337" cy="831190"/>
          </a:xfrm>
        </p:grpSpPr>
        <p:sp>
          <p:nvSpPr>
            <p:cNvPr id="8" name="Freeform 8"/>
            <p:cNvSpPr/>
            <p:nvPr/>
          </p:nvSpPr>
          <p:spPr>
            <a:xfrm>
              <a:off x="0" y="0"/>
              <a:ext cx="2342388" cy="831215"/>
            </a:xfrm>
            <a:custGeom>
              <a:avLst/>
              <a:gdLst/>
              <a:ahLst/>
              <a:cxnLst/>
              <a:rect l="l" t="t" r="r" b="b"/>
              <a:pathLst>
                <a:path w="2342388" h="831215">
                  <a:moveTo>
                    <a:pt x="0" y="831215"/>
                  </a:moveTo>
                  <a:lnTo>
                    <a:pt x="2342388" y="831215"/>
                  </a:lnTo>
                  <a:lnTo>
                    <a:pt x="2342388" y="0"/>
                  </a:lnTo>
                  <a:lnTo>
                    <a:pt x="0" y="0"/>
                  </a:lnTo>
                  <a:close/>
                </a:path>
              </a:pathLst>
            </a:custGeom>
            <a:solidFill>
              <a:srgbClr val="FFFFFF"/>
            </a:solidFill>
          </p:spPr>
        </p:sp>
      </p:grpSp>
      <p:sp>
        <p:nvSpPr>
          <p:cNvPr id="9" name="Freeform 9"/>
          <p:cNvSpPr/>
          <p:nvPr/>
        </p:nvSpPr>
        <p:spPr>
          <a:xfrm>
            <a:off x="5273050" y="3601374"/>
            <a:ext cx="7656309" cy="3220545"/>
          </a:xfrm>
          <a:custGeom>
            <a:avLst/>
            <a:gdLst/>
            <a:ahLst/>
            <a:cxnLst/>
            <a:rect l="l" t="t" r="r" b="b"/>
            <a:pathLst>
              <a:path w="7656309" h="3220545">
                <a:moveTo>
                  <a:pt x="0" y="0"/>
                </a:moveTo>
                <a:lnTo>
                  <a:pt x="7656309" y="0"/>
                </a:lnTo>
                <a:lnTo>
                  <a:pt x="7656309" y="3220545"/>
                </a:lnTo>
                <a:lnTo>
                  <a:pt x="0" y="32205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03297" y="999611"/>
            <a:ext cx="6381140" cy="1435735"/>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监督机器学习</a:t>
            </a:r>
          </a:p>
          <a:p>
            <a:pPr algn="l">
              <a:lnSpc>
                <a:spcPts val="5600"/>
              </a:lnSpc>
            </a:pPr>
            <a:endPar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1" name="TextBox 11"/>
          <p:cNvSpPr txBox="1"/>
          <p:nvPr/>
        </p:nvSpPr>
        <p:spPr>
          <a:xfrm>
            <a:off x="1488338" y="1757944"/>
            <a:ext cx="2495207" cy="994829"/>
          </a:xfrm>
          <a:prstGeom prst="rect">
            <a:avLst/>
          </a:prstGeom>
        </p:spPr>
        <p:txBody>
          <a:bodyPr lIns="0" tIns="0" rIns="0" bIns="0" rtlCol="0" anchor="t">
            <a:spAutoFit/>
          </a:bodyPr>
          <a:lstStyle/>
          <a:p>
            <a:pPr algn="l">
              <a:lnSpc>
                <a:spcPts val="406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Training data set </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Label： Label： </a:t>
            </a:r>
          </a:p>
        </p:txBody>
      </p:sp>
      <p:sp>
        <p:nvSpPr>
          <p:cNvPr id="12" name="TextBox 12"/>
          <p:cNvSpPr txBox="1"/>
          <p:nvPr/>
        </p:nvSpPr>
        <p:spPr>
          <a:xfrm>
            <a:off x="1717538" y="2847394"/>
            <a:ext cx="892578" cy="315468"/>
          </a:xfrm>
          <a:prstGeom prst="rect">
            <a:avLst/>
          </a:prstGeom>
        </p:spPr>
        <p:txBody>
          <a:bodyPr lIns="0" tIns="0" rIns="0" bIns="0" rtlCol="0" anchor="t">
            <a:spAutoFit/>
          </a:bodyPr>
          <a:lstStyle/>
          <a:p>
            <a:pPr algn="l">
              <a:lnSpc>
                <a:spcPts val="2350"/>
              </a:lnSpc>
            </a:pPr>
            <a:r>
              <a:rPr lang="en-US" sz="2400" spc="4">
                <a:solidFill>
                  <a:srgbClr val="1DB100"/>
                </a:solidFill>
                <a:latin typeface="IBM Plex Sans Condensed" panose="020B0506050203000203"/>
                <a:ea typeface="IBM Plex Sans Condensed" panose="020B0506050203000203"/>
                <a:cs typeface="IBM Plex Sans Condensed" panose="020B0506050203000203"/>
                <a:sym typeface="IBM Plex Sans Condensed" panose="020B0506050203000203"/>
              </a:rPr>
              <a:t>Apple</a:t>
            </a:r>
            <a:r>
              <a:rPr 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3" name="TextBox 13"/>
          <p:cNvSpPr txBox="1"/>
          <p:nvPr/>
        </p:nvSpPr>
        <p:spPr>
          <a:xfrm>
            <a:off x="2972067" y="2847394"/>
            <a:ext cx="719728" cy="315468"/>
          </a:xfrm>
          <a:prstGeom prst="rect">
            <a:avLst/>
          </a:prstGeom>
        </p:spPr>
        <p:txBody>
          <a:bodyPr lIns="0" tIns="0" rIns="0" bIns="0" rtlCol="0" anchor="t">
            <a:spAutoFit/>
          </a:bodyPr>
          <a:lstStyle/>
          <a:p>
            <a:pPr algn="l">
              <a:lnSpc>
                <a:spcPts val="2350"/>
              </a:lnSpc>
            </a:pP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p>
        </p:txBody>
      </p:sp>
      <p:sp>
        <p:nvSpPr>
          <p:cNvPr id="14" name="TextBox 14"/>
          <p:cNvSpPr txBox="1"/>
          <p:nvPr/>
        </p:nvSpPr>
        <p:spPr>
          <a:xfrm>
            <a:off x="317592" y="3424742"/>
            <a:ext cx="1468669" cy="1776374"/>
          </a:xfrm>
          <a:prstGeom prst="rect">
            <a:avLst/>
          </a:prstGeom>
        </p:spPr>
        <p:txBody>
          <a:bodyPr lIns="0" tIns="0" rIns="0" bIns="0" rtlCol="0" anchor="t">
            <a:spAutoFit/>
          </a:bodyPr>
          <a:lstStyle/>
          <a:p>
            <a:pPr algn="ctr">
              <a:lnSpc>
                <a:spcPts val="600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Features</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Color </a:t>
            </a:r>
          </a:p>
          <a:p>
            <a:pPr algn="ctr">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Shape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Smell </a:t>
            </a:r>
          </a:p>
        </p:txBody>
      </p:sp>
      <p:sp>
        <p:nvSpPr>
          <p:cNvPr id="15" name="TextBox 15"/>
          <p:cNvSpPr txBox="1"/>
          <p:nvPr/>
        </p:nvSpPr>
        <p:spPr>
          <a:xfrm>
            <a:off x="842762" y="5037963"/>
            <a:ext cx="310896" cy="534543"/>
          </a:xfrm>
          <a:prstGeom prst="rect">
            <a:avLst/>
          </a:prstGeom>
        </p:spPr>
        <p:txBody>
          <a:bodyPr lIns="0" tIns="0" rIns="0" bIns="0" rtlCol="0" anchor="t">
            <a:spAutoFit/>
          </a:bodyPr>
          <a:lstStyle/>
          <a:p>
            <a:pPr algn="l">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p>
        </p:txBody>
      </p:sp>
      <p:sp>
        <p:nvSpPr>
          <p:cNvPr id="16" name="TextBox 16"/>
          <p:cNvSpPr txBox="1"/>
          <p:nvPr/>
        </p:nvSpPr>
        <p:spPr>
          <a:xfrm>
            <a:off x="6411573" y="3743744"/>
            <a:ext cx="2400119" cy="412775"/>
          </a:xfrm>
          <a:prstGeom prst="rect">
            <a:avLst/>
          </a:prstGeom>
        </p:spPr>
        <p:txBody>
          <a:bodyPr lIns="0" tIns="0" rIns="0" bIns="0" rtlCol="0" anchor="t">
            <a:spAutoFit/>
          </a:bodyPr>
          <a:lstStyle/>
          <a:p>
            <a:pPr algn="l">
              <a:lnSpc>
                <a:spcPts val="3360"/>
              </a:lnSpc>
            </a:pPr>
            <a:r>
              <a:rPr lang="en-US" sz="2400" b="1" spc="21">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Learning Model </a:t>
            </a:r>
          </a:p>
        </p:txBody>
      </p:sp>
      <p:sp>
        <p:nvSpPr>
          <p:cNvPr id="17" name="TextBox 17"/>
          <p:cNvSpPr txBox="1"/>
          <p:nvPr/>
        </p:nvSpPr>
        <p:spPr>
          <a:xfrm>
            <a:off x="7315429" y="7567060"/>
            <a:ext cx="2060619" cy="418948"/>
          </a:xfrm>
          <a:prstGeom prst="rect">
            <a:avLst/>
          </a:prstGeom>
        </p:spPr>
        <p:txBody>
          <a:bodyPr lIns="0" tIns="0" rIns="0" bIns="0" rtlCol="0" anchor="t">
            <a:spAutoFit/>
          </a:bodyPr>
          <a:lstStyle/>
          <a:p>
            <a:pPr algn="l">
              <a:lnSpc>
                <a:spcPts val="3360"/>
              </a:lnSpc>
            </a:pP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New </a:t>
            </a: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instance</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8" name="TextBox 18"/>
          <p:cNvSpPr txBox="1"/>
          <p:nvPr/>
        </p:nvSpPr>
        <p:spPr>
          <a:xfrm>
            <a:off x="10480386" y="5120535"/>
            <a:ext cx="2429342" cy="744503"/>
          </a:xfrm>
          <a:prstGeom prst="rect">
            <a:avLst/>
          </a:prstGeom>
        </p:spPr>
        <p:txBody>
          <a:bodyPr lIns="0" tIns="0" rIns="0" bIns="0" rtlCol="0" anchor="t">
            <a:spAutoFit/>
          </a:bodyPr>
          <a:lstStyle/>
          <a:p>
            <a:pPr algn="ctr">
              <a:lnSpc>
                <a:spcPts val="2910"/>
              </a:lnSpc>
            </a:pPr>
            <a:r>
              <a:rPr lang="en-US" sz="2400" b="1" spc="4">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Prediction </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label: </a:t>
            </a: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9" name="TextBox 19"/>
          <p:cNvSpPr txBox="1"/>
          <p:nvPr/>
        </p:nvSpPr>
        <p:spPr>
          <a:xfrm>
            <a:off x="6077874" y="4069880"/>
            <a:ext cx="2994450" cy="408937"/>
          </a:xfrm>
          <a:prstGeom prst="rect">
            <a:avLst/>
          </a:prstGeom>
        </p:spPr>
        <p:txBody>
          <a:bodyPr lIns="0" tIns="0" rIns="0" bIns="0" rtlCol="0" anchor="t">
            <a:spAutoFit/>
          </a:bodyPr>
          <a:lstStyle/>
          <a:p>
            <a:pPr algn="l">
              <a:lnSpc>
                <a:spcPts val="2800"/>
              </a:lnSpc>
            </a:pPr>
            <a:r>
              <a:rPr lang="en-US" sz="20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（Using a ML algorithm）</a:t>
            </a:r>
          </a:p>
        </p:txBody>
      </p:sp>
      <p:sp>
        <p:nvSpPr>
          <p:cNvPr id="20" name="TextBox 20"/>
          <p:cNvSpPr txBox="1"/>
          <p:nvPr/>
        </p:nvSpPr>
        <p:spPr>
          <a:xfrm>
            <a:off x="4368136" y="1725063"/>
            <a:ext cx="2403186" cy="456105"/>
          </a:xfrm>
          <a:prstGeom prst="rect">
            <a:avLst/>
          </a:prstGeom>
        </p:spPr>
        <p:txBody>
          <a:bodyPr lIns="0" tIns="0" rIns="0" bIns="0" rtlCol="0" anchor="t">
            <a:spAutoFit/>
          </a:bodyPr>
          <a:lstStyle/>
          <a:p>
            <a:pPr algn="l">
              <a:lnSpc>
                <a:spcPts val="378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Explaining data</a:t>
            </a:r>
          </a:p>
        </p:txBody>
      </p:sp>
      <p:sp>
        <p:nvSpPr>
          <p:cNvPr id="21" name="TextBox 21"/>
          <p:cNvSpPr txBox="1"/>
          <p:nvPr/>
        </p:nvSpPr>
        <p:spPr>
          <a:xfrm>
            <a:off x="7736691" y="5888641"/>
            <a:ext cx="3368173"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focus: explaining </a:t>
            </a:r>
          </a:p>
        </p:txBody>
      </p:sp>
      <p:sp>
        <p:nvSpPr>
          <p:cNvPr id="22" name="TextBox 22"/>
          <p:cNvSpPr txBox="1"/>
          <p:nvPr/>
        </p:nvSpPr>
        <p:spPr>
          <a:xfrm>
            <a:off x="8174574" y="6307741"/>
            <a:ext cx="2377659"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model decision</a:t>
            </a:r>
          </a:p>
        </p:txBody>
      </p:sp>
      <p:sp>
        <p:nvSpPr>
          <p:cNvPr id="23" name="TextBox 23"/>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391870" y="5002044"/>
            <a:ext cx="2473985" cy="1199493"/>
            <a:chOff x="0" y="0"/>
            <a:chExt cx="2473985" cy="1199490"/>
          </a:xfrm>
        </p:grpSpPr>
        <p:sp>
          <p:nvSpPr>
            <p:cNvPr id="3" name="Freeform 3"/>
            <p:cNvSpPr/>
            <p:nvPr/>
          </p:nvSpPr>
          <p:spPr>
            <a:xfrm>
              <a:off x="0" y="0"/>
              <a:ext cx="2473960" cy="1199515"/>
            </a:xfrm>
            <a:custGeom>
              <a:avLst/>
              <a:gdLst/>
              <a:ahLst/>
              <a:cxnLst/>
              <a:rect l="l" t="t" r="r" b="b"/>
              <a:pathLst>
                <a:path w="2473960" h="1199515">
                  <a:moveTo>
                    <a:pt x="0" y="1199515"/>
                  </a:moveTo>
                  <a:lnTo>
                    <a:pt x="2473960" y="1199515"/>
                  </a:lnTo>
                  <a:lnTo>
                    <a:pt x="2473960" y="0"/>
                  </a:lnTo>
                  <a:lnTo>
                    <a:pt x="0" y="0"/>
                  </a:lnTo>
                  <a:close/>
                </a:path>
              </a:pathLst>
            </a:custGeom>
            <a:solidFill>
              <a:srgbClr val="FFFFFF"/>
            </a:solidFill>
          </p:spPr>
        </p:sp>
      </p:grpSp>
      <p:sp>
        <p:nvSpPr>
          <p:cNvPr id="4" name="Freeform 4"/>
          <p:cNvSpPr/>
          <p:nvPr/>
        </p:nvSpPr>
        <p:spPr>
          <a:xfrm>
            <a:off x="1554937" y="2976191"/>
            <a:ext cx="8920477" cy="5528415"/>
          </a:xfrm>
          <a:custGeom>
            <a:avLst/>
            <a:gdLst/>
            <a:ahLst/>
            <a:cxnLst/>
            <a:rect l="l" t="t" r="r" b="b"/>
            <a:pathLst>
              <a:path w="8920477" h="5528415">
                <a:moveTo>
                  <a:pt x="0" y="0"/>
                </a:moveTo>
                <a:lnTo>
                  <a:pt x="8920477" y="0"/>
                </a:lnTo>
                <a:lnTo>
                  <a:pt x="8920477" y="5528415"/>
                </a:lnTo>
                <a:lnTo>
                  <a:pt x="0" y="5528415"/>
                </a:lnTo>
                <a:lnTo>
                  <a:pt x="0" y="0"/>
                </a:lnTo>
                <a:close/>
              </a:path>
            </a:pathLst>
          </a:custGeom>
          <a:blipFill>
            <a:blip r:embed="rId2"/>
            <a:stretch>
              <a:fillRect/>
            </a:stretch>
          </a:blipFill>
        </p:spPr>
      </p:sp>
      <p:grpSp>
        <p:nvGrpSpPr>
          <p:cNvPr id="5" name="Group 5"/>
          <p:cNvGrpSpPr>
            <a:grpSpLocks noChangeAspect="1"/>
          </p:cNvGrpSpPr>
          <p:nvPr/>
        </p:nvGrpSpPr>
        <p:grpSpPr>
          <a:xfrm>
            <a:off x="3553244" y="1560967"/>
            <a:ext cx="3568903" cy="1573806"/>
            <a:chOff x="0" y="0"/>
            <a:chExt cx="3568903" cy="1573809"/>
          </a:xfrm>
        </p:grpSpPr>
        <p:sp>
          <p:nvSpPr>
            <p:cNvPr id="6" name="Freeform 6"/>
            <p:cNvSpPr/>
            <p:nvPr/>
          </p:nvSpPr>
          <p:spPr>
            <a:xfrm>
              <a:off x="63500" y="672592"/>
              <a:ext cx="1450721" cy="837692"/>
            </a:xfrm>
            <a:custGeom>
              <a:avLst/>
              <a:gdLst/>
              <a:ahLst/>
              <a:cxnLst/>
              <a:rect l="l" t="t" r="r" b="b"/>
              <a:pathLst>
                <a:path w="1450721" h="837692">
                  <a:moveTo>
                    <a:pt x="0" y="815594"/>
                  </a:moveTo>
                  <a:lnTo>
                    <a:pt x="1427099" y="6223"/>
                  </a:lnTo>
                  <a:lnTo>
                    <a:pt x="1427099" y="6223"/>
                  </a:lnTo>
                  <a:lnTo>
                    <a:pt x="1427099" y="6223"/>
                  </a:lnTo>
                  <a:lnTo>
                    <a:pt x="1438148" y="0"/>
                  </a:lnTo>
                  <a:lnTo>
                    <a:pt x="1450721" y="22098"/>
                  </a:lnTo>
                  <a:lnTo>
                    <a:pt x="1439672" y="28321"/>
                  </a:lnTo>
                  <a:lnTo>
                    <a:pt x="1433449" y="17272"/>
                  </a:lnTo>
                  <a:lnTo>
                    <a:pt x="1439672" y="28321"/>
                  </a:lnTo>
                  <a:lnTo>
                    <a:pt x="12573" y="837692"/>
                  </a:lnTo>
                  <a:close/>
                </a:path>
              </a:pathLst>
            </a:custGeom>
            <a:solidFill>
              <a:srgbClr val="B51700"/>
            </a:solidFill>
          </p:spPr>
        </p:sp>
        <p:sp>
          <p:nvSpPr>
            <p:cNvPr id="7" name="Freeform 7"/>
            <p:cNvSpPr/>
            <p:nvPr/>
          </p:nvSpPr>
          <p:spPr>
            <a:xfrm>
              <a:off x="1466723" y="629793"/>
              <a:ext cx="136144" cy="113157"/>
            </a:xfrm>
            <a:custGeom>
              <a:avLst/>
              <a:gdLst/>
              <a:ahLst/>
              <a:cxnLst/>
              <a:rect l="l" t="t" r="r" b="b"/>
              <a:pathLst>
                <a:path w="136144" h="113157">
                  <a:moveTo>
                    <a:pt x="60198" y="113157"/>
                  </a:moveTo>
                  <a:lnTo>
                    <a:pt x="136144" y="0"/>
                  </a:lnTo>
                  <a:lnTo>
                    <a:pt x="0" y="7112"/>
                  </a:lnTo>
                  <a:close/>
                </a:path>
              </a:pathLst>
            </a:custGeom>
            <a:solidFill>
              <a:srgbClr val="B51700"/>
            </a:solidFill>
          </p:spPr>
        </p:sp>
        <p:sp>
          <p:nvSpPr>
            <p:cNvPr id="8" name="Freeform 8"/>
            <p:cNvSpPr/>
            <p:nvPr/>
          </p:nvSpPr>
          <p:spPr>
            <a:xfrm>
              <a:off x="480441" y="63500"/>
              <a:ext cx="3025013" cy="511048"/>
            </a:xfrm>
            <a:custGeom>
              <a:avLst/>
              <a:gdLst/>
              <a:ahLst/>
              <a:cxnLst/>
              <a:rect l="l" t="t" r="r" b="b"/>
              <a:pathLst>
                <a:path w="3025013" h="511048">
                  <a:moveTo>
                    <a:pt x="0" y="511048"/>
                  </a:moveTo>
                  <a:lnTo>
                    <a:pt x="3025013" y="511048"/>
                  </a:lnTo>
                  <a:lnTo>
                    <a:pt x="3025013" y="0"/>
                  </a:lnTo>
                  <a:lnTo>
                    <a:pt x="0" y="0"/>
                  </a:lnTo>
                  <a:close/>
                </a:path>
              </a:pathLst>
            </a:custGeom>
            <a:solidFill>
              <a:srgbClr val="FFFFFF"/>
            </a:solidFill>
          </p:spPr>
        </p:sp>
      </p:grpSp>
      <p:grpSp>
        <p:nvGrpSpPr>
          <p:cNvPr id="9" name="Group 9"/>
          <p:cNvGrpSpPr>
            <a:grpSpLocks noChangeAspect="1"/>
          </p:cNvGrpSpPr>
          <p:nvPr/>
        </p:nvGrpSpPr>
        <p:grpSpPr>
          <a:xfrm>
            <a:off x="7112003" y="7489755"/>
            <a:ext cx="2342340" cy="831190"/>
            <a:chOff x="0" y="0"/>
            <a:chExt cx="2342337" cy="831190"/>
          </a:xfrm>
        </p:grpSpPr>
        <p:sp>
          <p:nvSpPr>
            <p:cNvPr id="10" name="Freeform 10"/>
            <p:cNvSpPr/>
            <p:nvPr/>
          </p:nvSpPr>
          <p:spPr>
            <a:xfrm>
              <a:off x="0" y="0"/>
              <a:ext cx="2342388" cy="831215"/>
            </a:xfrm>
            <a:custGeom>
              <a:avLst/>
              <a:gdLst/>
              <a:ahLst/>
              <a:cxnLst/>
              <a:rect l="l" t="t" r="r" b="b"/>
              <a:pathLst>
                <a:path w="2342388" h="831215">
                  <a:moveTo>
                    <a:pt x="0" y="831215"/>
                  </a:moveTo>
                  <a:lnTo>
                    <a:pt x="2342388" y="831215"/>
                  </a:lnTo>
                  <a:lnTo>
                    <a:pt x="2342388" y="0"/>
                  </a:lnTo>
                  <a:lnTo>
                    <a:pt x="0" y="0"/>
                  </a:lnTo>
                  <a:close/>
                </a:path>
              </a:pathLst>
            </a:custGeom>
            <a:solidFill>
              <a:srgbClr val="FFFFFF"/>
            </a:solidFill>
          </p:spPr>
        </p:sp>
      </p:grpSp>
      <p:sp>
        <p:nvSpPr>
          <p:cNvPr id="11" name="Freeform 11"/>
          <p:cNvSpPr/>
          <p:nvPr/>
        </p:nvSpPr>
        <p:spPr>
          <a:xfrm>
            <a:off x="5273050" y="1543555"/>
            <a:ext cx="7724089" cy="5278374"/>
          </a:xfrm>
          <a:custGeom>
            <a:avLst/>
            <a:gdLst/>
            <a:ahLst/>
            <a:cxnLst/>
            <a:rect l="l" t="t" r="r" b="b"/>
            <a:pathLst>
              <a:path w="7724089" h="5278374">
                <a:moveTo>
                  <a:pt x="0" y="0"/>
                </a:moveTo>
                <a:lnTo>
                  <a:pt x="7724089" y="0"/>
                </a:lnTo>
                <a:lnTo>
                  <a:pt x="7724089" y="5278374"/>
                </a:lnTo>
                <a:lnTo>
                  <a:pt x="0" y="5278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488338" y="1757944"/>
            <a:ext cx="2495207" cy="994829"/>
          </a:xfrm>
          <a:prstGeom prst="rect">
            <a:avLst/>
          </a:prstGeom>
        </p:spPr>
        <p:txBody>
          <a:bodyPr lIns="0" tIns="0" rIns="0" bIns="0" rtlCol="0" anchor="t">
            <a:spAutoFit/>
          </a:bodyPr>
          <a:lstStyle/>
          <a:p>
            <a:pPr algn="l">
              <a:lnSpc>
                <a:spcPts val="406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Training data set </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Label： Label： </a:t>
            </a:r>
          </a:p>
        </p:txBody>
      </p:sp>
      <p:sp>
        <p:nvSpPr>
          <p:cNvPr id="13" name="TextBox 13"/>
          <p:cNvSpPr txBox="1"/>
          <p:nvPr/>
        </p:nvSpPr>
        <p:spPr>
          <a:xfrm>
            <a:off x="1717538" y="2847394"/>
            <a:ext cx="892578" cy="315468"/>
          </a:xfrm>
          <a:prstGeom prst="rect">
            <a:avLst/>
          </a:prstGeom>
        </p:spPr>
        <p:txBody>
          <a:bodyPr lIns="0" tIns="0" rIns="0" bIns="0" rtlCol="0" anchor="t">
            <a:spAutoFit/>
          </a:bodyPr>
          <a:lstStyle/>
          <a:p>
            <a:pPr algn="l">
              <a:lnSpc>
                <a:spcPts val="2350"/>
              </a:lnSpc>
            </a:pPr>
            <a:r>
              <a:rPr lang="en-US" sz="2400" spc="4">
                <a:solidFill>
                  <a:srgbClr val="1DB100"/>
                </a:solidFill>
                <a:latin typeface="IBM Plex Sans Condensed" panose="020B0506050203000203"/>
                <a:ea typeface="IBM Plex Sans Condensed" panose="020B0506050203000203"/>
                <a:cs typeface="IBM Plex Sans Condensed" panose="020B0506050203000203"/>
                <a:sym typeface="IBM Plex Sans Condensed" panose="020B0506050203000203"/>
              </a:rPr>
              <a:t>Apple</a:t>
            </a:r>
            <a:r>
              <a:rPr lang="en-US" sz="2400" spc="4">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4" name="TextBox 14"/>
          <p:cNvSpPr txBox="1"/>
          <p:nvPr/>
        </p:nvSpPr>
        <p:spPr>
          <a:xfrm>
            <a:off x="2972067" y="2847394"/>
            <a:ext cx="719728" cy="315468"/>
          </a:xfrm>
          <a:prstGeom prst="rect">
            <a:avLst/>
          </a:prstGeom>
        </p:spPr>
        <p:txBody>
          <a:bodyPr lIns="0" tIns="0" rIns="0" bIns="0" rtlCol="0" anchor="t">
            <a:spAutoFit/>
          </a:bodyPr>
          <a:lstStyle/>
          <a:p>
            <a:pPr algn="l">
              <a:lnSpc>
                <a:spcPts val="2350"/>
              </a:lnSpc>
            </a:pP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p>
        </p:txBody>
      </p:sp>
      <p:sp>
        <p:nvSpPr>
          <p:cNvPr id="15" name="TextBox 15"/>
          <p:cNvSpPr txBox="1"/>
          <p:nvPr/>
        </p:nvSpPr>
        <p:spPr>
          <a:xfrm>
            <a:off x="317592" y="3424742"/>
            <a:ext cx="1468669" cy="1776374"/>
          </a:xfrm>
          <a:prstGeom prst="rect">
            <a:avLst/>
          </a:prstGeom>
        </p:spPr>
        <p:txBody>
          <a:bodyPr lIns="0" tIns="0" rIns="0" bIns="0" rtlCol="0" anchor="t">
            <a:spAutoFit/>
          </a:bodyPr>
          <a:lstStyle/>
          <a:p>
            <a:pPr algn="ctr">
              <a:lnSpc>
                <a:spcPts val="6000"/>
              </a:lnSpc>
            </a:pP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Features</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Color </a:t>
            </a:r>
          </a:p>
          <a:p>
            <a:pPr algn="ctr">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Shape </a:t>
            </a:r>
          </a:p>
          <a:p>
            <a:pPr algn="ctr">
              <a:lnSpc>
                <a:spcPts val="12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Smell </a:t>
            </a:r>
          </a:p>
        </p:txBody>
      </p:sp>
      <p:sp>
        <p:nvSpPr>
          <p:cNvPr id="16" name="TextBox 16"/>
          <p:cNvSpPr txBox="1"/>
          <p:nvPr/>
        </p:nvSpPr>
        <p:spPr>
          <a:xfrm>
            <a:off x="842762" y="5037963"/>
            <a:ext cx="310896" cy="534543"/>
          </a:xfrm>
          <a:prstGeom prst="rect">
            <a:avLst/>
          </a:prstGeom>
        </p:spPr>
        <p:txBody>
          <a:bodyPr lIns="0" tIns="0" rIns="0" bIns="0" rtlCol="0" anchor="t">
            <a:spAutoFit/>
          </a:bodyPr>
          <a:lstStyle/>
          <a:p>
            <a:pPr algn="l">
              <a:lnSpc>
                <a:spcPts val="4600"/>
              </a:lnSpc>
            </a:pP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p>
        </p:txBody>
      </p:sp>
      <p:sp>
        <p:nvSpPr>
          <p:cNvPr id="17" name="TextBox 17"/>
          <p:cNvSpPr txBox="1"/>
          <p:nvPr/>
        </p:nvSpPr>
        <p:spPr>
          <a:xfrm>
            <a:off x="6411573" y="3743744"/>
            <a:ext cx="2400119" cy="412775"/>
          </a:xfrm>
          <a:prstGeom prst="rect">
            <a:avLst/>
          </a:prstGeom>
        </p:spPr>
        <p:txBody>
          <a:bodyPr lIns="0" tIns="0" rIns="0" bIns="0" rtlCol="0" anchor="t">
            <a:spAutoFit/>
          </a:bodyPr>
          <a:lstStyle/>
          <a:p>
            <a:pPr algn="l">
              <a:lnSpc>
                <a:spcPts val="3360"/>
              </a:lnSpc>
            </a:pPr>
            <a:r>
              <a:rPr lang="en-US" sz="2400" b="1" spc="21">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Learning Model </a:t>
            </a:r>
          </a:p>
        </p:txBody>
      </p:sp>
      <p:sp>
        <p:nvSpPr>
          <p:cNvPr id="18" name="TextBox 18"/>
          <p:cNvSpPr txBox="1"/>
          <p:nvPr/>
        </p:nvSpPr>
        <p:spPr>
          <a:xfrm>
            <a:off x="7315429" y="7567060"/>
            <a:ext cx="2060619" cy="418948"/>
          </a:xfrm>
          <a:prstGeom prst="rect">
            <a:avLst/>
          </a:prstGeom>
        </p:spPr>
        <p:txBody>
          <a:bodyPr lIns="0" tIns="0" rIns="0" bIns="0" rtlCol="0" anchor="t">
            <a:spAutoFit/>
          </a:bodyPr>
          <a:lstStyle/>
          <a:p>
            <a:pPr algn="l">
              <a:lnSpc>
                <a:spcPts val="3360"/>
              </a:lnSpc>
            </a:pP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New </a:t>
            </a:r>
            <a:r>
              <a:rPr lang="en-US" sz="2400" b="1" spc="19">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instance</a:t>
            </a:r>
            <a:r>
              <a:rPr lang="en-US" sz="2400" spc="19">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19" name="TextBox 19"/>
          <p:cNvSpPr txBox="1"/>
          <p:nvPr/>
        </p:nvSpPr>
        <p:spPr>
          <a:xfrm>
            <a:off x="10480386" y="5120535"/>
            <a:ext cx="2429342" cy="744503"/>
          </a:xfrm>
          <a:prstGeom prst="rect">
            <a:avLst/>
          </a:prstGeom>
        </p:spPr>
        <p:txBody>
          <a:bodyPr lIns="0" tIns="0" rIns="0" bIns="0" rtlCol="0" anchor="t">
            <a:spAutoFit/>
          </a:bodyPr>
          <a:lstStyle/>
          <a:p>
            <a:pPr algn="ctr">
              <a:lnSpc>
                <a:spcPts val="2910"/>
              </a:lnSpc>
            </a:pPr>
            <a:r>
              <a:rPr lang="en-US" sz="2400" b="1" spc="4">
                <a:solidFill>
                  <a:srgbClr val="5E5E5E"/>
                </a:solidFill>
                <a:latin typeface="IBM Plex Sans Condensed Bold" panose="020B0806050203000203"/>
                <a:ea typeface="IBM Plex Sans Condensed Bold" panose="020B0806050203000203"/>
                <a:cs typeface="IBM Plex Sans Condensed Bold" panose="020B0806050203000203"/>
                <a:sym typeface="IBM Plex Sans Condensed Bold" panose="020B0806050203000203"/>
              </a:rPr>
              <a:t>Prediction </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label: </a:t>
            </a:r>
            <a:r>
              <a:rPr lang="en-US" sz="2400" spc="4">
                <a:solidFill>
                  <a:srgbClr val="FF9300"/>
                </a:solidFill>
                <a:latin typeface="IBM Plex Sans Condensed" panose="020B0506050203000203"/>
                <a:ea typeface="IBM Plex Sans Condensed" panose="020B0506050203000203"/>
                <a:cs typeface="IBM Plex Sans Condensed" panose="020B0506050203000203"/>
                <a:sym typeface="IBM Plex Sans Condensed" panose="020B0506050203000203"/>
              </a:rPr>
              <a:t>Cake</a:t>
            </a:r>
            <a:r>
              <a:rPr lang="en-US" sz="24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 </a:t>
            </a:r>
          </a:p>
        </p:txBody>
      </p:sp>
      <p:sp>
        <p:nvSpPr>
          <p:cNvPr id="20" name="TextBox 20"/>
          <p:cNvSpPr txBox="1"/>
          <p:nvPr/>
        </p:nvSpPr>
        <p:spPr>
          <a:xfrm>
            <a:off x="1003297" y="999611"/>
            <a:ext cx="6381140" cy="1435735"/>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监督机器学习</a:t>
            </a:r>
          </a:p>
          <a:p>
            <a:pPr algn="l">
              <a:lnSpc>
                <a:spcPts val="5600"/>
              </a:lnSpc>
            </a:pPr>
            <a:endParaRPr lang="en-US" sz="4000"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1" name="TextBox 21"/>
          <p:cNvSpPr txBox="1"/>
          <p:nvPr/>
        </p:nvSpPr>
        <p:spPr>
          <a:xfrm>
            <a:off x="6077874" y="4069880"/>
            <a:ext cx="2994450" cy="408937"/>
          </a:xfrm>
          <a:prstGeom prst="rect">
            <a:avLst/>
          </a:prstGeom>
        </p:spPr>
        <p:txBody>
          <a:bodyPr lIns="0" tIns="0" rIns="0" bIns="0" rtlCol="0" anchor="t">
            <a:spAutoFit/>
          </a:bodyPr>
          <a:lstStyle/>
          <a:p>
            <a:pPr algn="l">
              <a:lnSpc>
                <a:spcPts val="2800"/>
              </a:lnSpc>
            </a:pPr>
            <a:r>
              <a:rPr lang="en-US" sz="2000" spc="4">
                <a:solidFill>
                  <a:srgbClr val="5E5E5E"/>
                </a:solidFill>
                <a:latin typeface="IBM Plex Sans Condensed" panose="020B0506050203000203"/>
                <a:ea typeface="IBM Plex Sans Condensed" panose="020B0506050203000203"/>
                <a:cs typeface="IBM Plex Sans Condensed" panose="020B0506050203000203"/>
                <a:sym typeface="IBM Plex Sans Condensed" panose="020B0506050203000203"/>
              </a:rPr>
              <a:t>（Using a ML algorithm）</a:t>
            </a:r>
          </a:p>
        </p:txBody>
      </p:sp>
      <p:sp>
        <p:nvSpPr>
          <p:cNvPr id="22" name="TextBox 22"/>
          <p:cNvSpPr txBox="1"/>
          <p:nvPr/>
        </p:nvSpPr>
        <p:spPr>
          <a:xfrm>
            <a:off x="4368136" y="1725063"/>
            <a:ext cx="2403186" cy="456105"/>
          </a:xfrm>
          <a:prstGeom prst="rect">
            <a:avLst/>
          </a:prstGeom>
        </p:spPr>
        <p:txBody>
          <a:bodyPr lIns="0" tIns="0" rIns="0" bIns="0" rtlCol="0" anchor="t">
            <a:spAutoFit/>
          </a:bodyPr>
          <a:lstStyle/>
          <a:p>
            <a:pPr algn="l">
              <a:lnSpc>
                <a:spcPts val="378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Explaining data</a:t>
            </a:r>
          </a:p>
        </p:txBody>
      </p:sp>
      <p:sp>
        <p:nvSpPr>
          <p:cNvPr id="23" name="TextBox 23"/>
          <p:cNvSpPr txBox="1"/>
          <p:nvPr/>
        </p:nvSpPr>
        <p:spPr>
          <a:xfrm>
            <a:off x="7736691" y="5888641"/>
            <a:ext cx="3368173"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focus: explaining </a:t>
            </a:r>
          </a:p>
        </p:txBody>
      </p:sp>
      <p:sp>
        <p:nvSpPr>
          <p:cNvPr id="24" name="TextBox 24"/>
          <p:cNvSpPr txBox="1"/>
          <p:nvPr/>
        </p:nvSpPr>
        <p:spPr>
          <a:xfrm>
            <a:off x="8174574" y="6307741"/>
            <a:ext cx="2377659" cy="408480"/>
          </a:xfrm>
          <a:prstGeom prst="rect">
            <a:avLst/>
          </a:prstGeom>
        </p:spPr>
        <p:txBody>
          <a:bodyPr lIns="0" tIns="0" rIns="0" bIns="0" rtlCol="0" anchor="t">
            <a:spAutoFit/>
          </a:bodyPr>
          <a:lstStyle/>
          <a:p>
            <a:pPr algn="l">
              <a:lnSpc>
                <a:spcPts val="330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model decision</a:t>
            </a:r>
          </a:p>
        </p:txBody>
      </p:sp>
      <p:sp>
        <p:nvSpPr>
          <p:cNvPr id="25" name="TextBox 25"/>
          <p:cNvSpPr txBox="1"/>
          <p:nvPr/>
        </p:nvSpPr>
        <p:spPr>
          <a:xfrm>
            <a:off x="8676656" y="1654826"/>
            <a:ext cx="4191152" cy="538477"/>
          </a:xfrm>
          <a:prstGeom prst="rect">
            <a:avLst/>
          </a:prstGeom>
        </p:spPr>
        <p:txBody>
          <a:bodyPr lIns="0" tIns="0" rIns="0" bIns="0" rtlCol="0" anchor="t">
            <a:spAutoFit/>
          </a:bodyPr>
          <a:lstStyle/>
          <a:p>
            <a:pPr algn="l">
              <a:lnSpc>
                <a:spcPts val="364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Explaining “model facts”：</a:t>
            </a:r>
          </a:p>
        </p:txBody>
      </p:sp>
      <p:sp>
        <p:nvSpPr>
          <p:cNvPr id="26" name="TextBox 26"/>
          <p:cNvSpPr txBox="1"/>
          <p:nvPr/>
        </p:nvSpPr>
        <p:spPr>
          <a:xfrm>
            <a:off x="8835247" y="2209371"/>
            <a:ext cx="3964857" cy="446580"/>
          </a:xfrm>
          <a:prstGeom prst="rect">
            <a:avLst/>
          </a:prstGeom>
        </p:spPr>
        <p:txBody>
          <a:bodyPr lIns="0" tIns="0" rIns="0" bIns="0" rtlCol="0" anchor="t">
            <a:spAutoFit/>
          </a:bodyPr>
          <a:lstStyle/>
          <a:p>
            <a:pPr algn="l">
              <a:lnSpc>
                <a:spcPts val="3640"/>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performance, limitations, </a:t>
            </a:r>
          </a:p>
        </p:txBody>
      </p:sp>
      <p:sp>
        <p:nvSpPr>
          <p:cNvPr id="27" name="TextBox 27"/>
          <p:cNvSpPr txBox="1"/>
          <p:nvPr/>
        </p:nvSpPr>
        <p:spPr>
          <a:xfrm>
            <a:off x="9851260" y="2695146"/>
            <a:ext cx="1794958" cy="379905"/>
          </a:xfrm>
          <a:prstGeom prst="rect">
            <a:avLst/>
          </a:prstGeom>
        </p:spPr>
        <p:txBody>
          <a:bodyPr lIns="0" tIns="0" rIns="0" bIns="0" rtlCol="0" anchor="t">
            <a:spAutoFit/>
          </a:bodyPr>
          <a:lstStyle/>
          <a:p>
            <a:pPr algn="l">
              <a:lnSpc>
                <a:spcPts val="2955"/>
              </a:lnSpc>
            </a:pPr>
            <a:r>
              <a:rPr lang="en-US" sz="2700" spc="5">
                <a:solidFill>
                  <a:srgbClr val="B51700"/>
                </a:solidFill>
                <a:latin typeface="IBM Plex Sans Condensed" panose="020B0506050203000203"/>
                <a:ea typeface="IBM Plex Sans Condensed" panose="020B0506050203000203"/>
                <a:cs typeface="IBM Plex Sans Condensed" panose="020B0506050203000203"/>
                <a:sym typeface="IBM Plex Sans Condensed" panose="020B0506050203000203"/>
              </a:rPr>
              <a:t>output, etc.</a:t>
            </a:r>
          </a:p>
        </p:txBody>
      </p:sp>
      <p:sp>
        <p:nvSpPr>
          <p:cNvPr id="28" name="TextBox 28"/>
          <p:cNvSpPr txBox="1"/>
          <p:nvPr/>
        </p:nvSpPr>
        <p:spPr>
          <a:xfrm>
            <a:off x="6442520" y="9318727"/>
            <a:ext cx="115243"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526" y="4310224"/>
            <a:ext cx="5899271" cy="607533"/>
          </a:xfrm>
          <a:custGeom>
            <a:avLst/>
            <a:gdLst/>
            <a:ahLst/>
            <a:cxnLst/>
            <a:rect l="l" t="t" r="r" b="b"/>
            <a:pathLst>
              <a:path w="5899271" h="607533">
                <a:moveTo>
                  <a:pt x="0" y="0"/>
                </a:moveTo>
                <a:lnTo>
                  <a:pt x="5899271" y="0"/>
                </a:lnTo>
                <a:lnTo>
                  <a:pt x="5899271" y="607534"/>
                </a:lnTo>
                <a:lnTo>
                  <a:pt x="0" y="607534"/>
                </a:lnTo>
                <a:lnTo>
                  <a:pt x="0" y="0"/>
                </a:lnTo>
                <a:close/>
              </a:path>
            </a:pathLst>
          </a:custGeom>
          <a:blipFill>
            <a:blip r:embed="rId2"/>
            <a:stretch>
              <a:fillRect/>
            </a:stretch>
          </a:blipFill>
        </p:spPr>
      </p:sp>
      <p:sp>
        <p:nvSpPr>
          <p:cNvPr id="3" name="Freeform 3"/>
          <p:cNvSpPr/>
          <p:nvPr/>
        </p:nvSpPr>
        <p:spPr>
          <a:xfrm>
            <a:off x="888282" y="5329504"/>
            <a:ext cx="6113907" cy="739045"/>
          </a:xfrm>
          <a:custGeom>
            <a:avLst/>
            <a:gdLst/>
            <a:ahLst/>
            <a:cxnLst/>
            <a:rect l="l" t="t" r="r" b="b"/>
            <a:pathLst>
              <a:path w="6113907" h="739045">
                <a:moveTo>
                  <a:pt x="0" y="0"/>
                </a:moveTo>
                <a:lnTo>
                  <a:pt x="6113907" y="0"/>
                </a:lnTo>
                <a:lnTo>
                  <a:pt x="6113907" y="739045"/>
                </a:lnTo>
                <a:lnTo>
                  <a:pt x="0" y="739045"/>
                </a:lnTo>
                <a:lnTo>
                  <a:pt x="0" y="0"/>
                </a:lnTo>
                <a:close/>
              </a:path>
            </a:pathLst>
          </a:custGeom>
          <a:blipFill>
            <a:blip r:embed="rId3"/>
            <a:stretch>
              <a:fillRect/>
            </a:stretch>
          </a:blipFill>
        </p:spPr>
      </p:sp>
      <p:sp>
        <p:nvSpPr>
          <p:cNvPr id="4" name="Freeform 4"/>
          <p:cNvSpPr/>
          <p:nvPr/>
        </p:nvSpPr>
        <p:spPr>
          <a:xfrm>
            <a:off x="915867" y="2336387"/>
            <a:ext cx="8589045" cy="399850"/>
          </a:xfrm>
          <a:custGeom>
            <a:avLst/>
            <a:gdLst/>
            <a:ahLst/>
            <a:cxnLst/>
            <a:rect l="l" t="t" r="r" b="b"/>
            <a:pathLst>
              <a:path w="8589045" h="399850">
                <a:moveTo>
                  <a:pt x="0" y="0"/>
                </a:moveTo>
                <a:lnTo>
                  <a:pt x="8589045" y="0"/>
                </a:lnTo>
                <a:lnTo>
                  <a:pt x="8589045" y="399850"/>
                </a:lnTo>
                <a:lnTo>
                  <a:pt x="0" y="399850"/>
                </a:lnTo>
                <a:lnTo>
                  <a:pt x="0" y="0"/>
                </a:lnTo>
                <a:close/>
              </a:path>
            </a:pathLst>
          </a:custGeom>
          <a:blipFill>
            <a:blip r:embed="rId4"/>
            <a:stretch>
              <a:fillRect/>
            </a:stretch>
          </a:blipFill>
        </p:spPr>
      </p:sp>
      <p:sp>
        <p:nvSpPr>
          <p:cNvPr id="5" name="Freeform 5"/>
          <p:cNvSpPr/>
          <p:nvPr/>
        </p:nvSpPr>
        <p:spPr>
          <a:xfrm>
            <a:off x="884339" y="3096720"/>
            <a:ext cx="5563229" cy="801757"/>
          </a:xfrm>
          <a:custGeom>
            <a:avLst/>
            <a:gdLst/>
            <a:ahLst/>
            <a:cxnLst/>
            <a:rect l="l" t="t" r="r" b="b"/>
            <a:pathLst>
              <a:path w="5563229" h="801757">
                <a:moveTo>
                  <a:pt x="0" y="0"/>
                </a:moveTo>
                <a:lnTo>
                  <a:pt x="5563229" y="0"/>
                </a:lnTo>
                <a:lnTo>
                  <a:pt x="5563229" y="801758"/>
                </a:lnTo>
                <a:lnTo>
                  <a:pt x="0" y="801758"/>
                </a:lnTo>
                <a:lnTo>
                  <a:pt x="0" y="0"/>
                </a:lnTo>
                <a:close/>
              </a:path>
            </a:pathLst>
          </a:custGeom>
          <a:blipFill>
            <a:blip r:embed="rId5"/>
            <a:stretch>
              <a:fillRect/>
            </a:stretch>
          </a:blipFill>
        </p:spPr>
      </p:sp>
      <p:sp>
        <p:nvSpPr>
          <p:cNvPr id="6" name="Freeform 6"/>
          <p:cNvSpPr/>
          <p:nvPr/>
        </p:nvSpPr>
        <p:spPr>
          <a:xfrm>
            <a:off x="777383" y="6480286"/>
            <a:ext cx="5365928" cy="916838"/>
          </a:xfrm>
          <a:custGeom>
            <a:avLst/>
            <a:gdLst/>
            <a:ahLst/>
            <a:cxnLst/>
            <a:rect l="l" t="t" r="r" b="b"/>
            <a:pathLst>
              <a:path w="5365928" h="916838">
                <a:moveTo>
                  <a:pt x="0" y="0"/>
                </a:moveTo>
                <a:lnTo>
                  <a:pt x="5365928" y="0"/>
                </a:lnTo>
                <a:lnTo>
                  <a:pt x="5365928" y="916839"/>
                </a:lnTo>
                <a:lnTo>
                  <a:pt x="0" y="916839"/>
                </a:lnTo>
                <a:lnTo>
                  <a:pt x="0" y="0"/>
                </a:lnTo>
                <a:close/>
              </a:path>
            </a:pathLst>
          </a:custGeom>
          <a:blipFill>
            <a:blip r:embed="rId6"/>
            <a:stretch>
              <a:fillRect/>
            </a:stretch>
          </a:blipFill>
        </p:spPr>
      </p:sp>
      <p:sp>
        <p:nvSpPr>
          <p:cNvPr id="7" name="Freeform 7"/>
          <p:cNvSpPr/>
          <p:nvPr/>
        </p:nvSpPr>
        <p:spPr>
          <a:xfrm>
            <a:off x="7364635" y="3818553"/>
            <a:ext cx="4961182" cy="3237433"/>
          </a:xfrm>
          <a:custGeom>
            <a:avLst/>
            <a:gdLst/>
            <a:ahLst/>
            <a:cxnLst/>
            <a:rect l="l" t="t" r="r" b="b"/>
            <a:pathLst>
              <a:path w="4961182" h="3237433">
                <a:moveTo>
                  <a:pt x="0" y="0"/>
                </a:moveTo>
                <a:lnTo>
                  <a:pt x="4961182" y="0"/>
                </a:lnTo>
                <a:lnTo>
                  <a:pt x="4961182" y="3237434"/>
                </a:lnTo>
                <a:lnTo>
                  <a:pt x="0" y="3237434"/>
                </a:lnTo>
                <a:lnTo>
                  <a:pt x="0" y="0"/>
                </a:lnTo>
                <a:close/>
              </a:path>
            </a:pathLst>
          </a:custGeom>
          <a:blipFill>
            <a:blip r:embed="rId7"/>
            <a:stretch>
              <a:fillRect/>
            </a:stretch>
          </a:blipFill>
        </p:spPr>
      </p:sp>
      <p:sp>
        <p:nvSpPr>
          <p:cNvPr id="8" name="TextBox 8"/>
          <p:cNvSpPr txBox="1"/>
          <p:nvPr/>
        </p:nvSpPr>
        <p:spPr>
          <a:xfrm>
            <a:off x="888362" y="1219454"/>
            <a:ext cx="7142321" cy="717550"/>
          </a:xfrm>
          <a:prstGeom prst="rect">
            <a:avLst/>
          </a:prstGeom>
        </p:spPr>
        <p:txBody>
          <a:bodyPr lIns="0" tIns="0" rIns="0" bIns="0" rtlCol="0" anchor="t">
            <a:spAutoFit/>
          </a:bodyPr>
          <a:lstStyle/>
          <a:p>
            <a:pPr algn="l">
              <a:lnSpc>
                <a:spcPts val="5600"/>
              </a:lnSpc>
            </a:pP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当下呼唤可解释人工智能</a:t>
            </a:r>
            <a:r>
              <a:rPr 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a:t>
            </a:r>
          </a:p>
        </p:txBody>
      </p:sp>
      <p:sp>
        <p:nvSpPr>
          <p:cNvPr id="9" name="TextBox 9"/>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7166" y="2753820"/>
            <a:ext cx="10279132" cy="4583059"/>
          </a:xfrm>
          <a:custGeom>
            <a:avLst/>
            <a:gdLst/>
            <a:ahLst/>
            <a:cxnLst/>
            <a:rect l="l" t="t" r="r" b="b"/>
            <a:pathLst>
              <a:path w="10279132" h="4583059">
                <a:moveTo>
                  <a:pt x="0" y="0"/>
                </a:moveTo>
                <a:lnTo>
                  <a:pt x="10279133" y="0"/>
                </a:lnTo>
                <a:lnTo>
                  <a:pt x="10279133" y="4583059"/>
                </a:lnTo>
                <a:lnTo>
                  <a:pt x="0" y="4583059"/>
                </a:lnTo>
                <a:lnTo>
                  <a:pt x="0" y="0"/>
                </a:lnTo>
                <a:close/>
              </a:path>
            </a:pathLst>
          </a:custGeom>
          <a:blipFill>
            <a:blip r:embed="rId2"/>
            <a:stretch>
              <a:fillRect/>
            </a:stretch>
          </a:blipFill>
        </p:spPr>
      </p:sp>
      <p:sp>
        <p:nvSpPr>
          <p:cNvPr id="3" name="TextBox 3"/>
          <p:cNvSpPr txBox="1"/>
          <p:nvPr/>
        </p:nvSpPr>
        <p:spPr>
          <a:xfrm>
            <a:off x="1003297" y="999611"/>
            <a:ext cx="4916300" cy="717550"/>
          </a:xfrm>
          <a:prstGeom prst="rect">
            <a:avLst/>
          </a:prstGeom>
        </p:spPr>
        <p:txBody>
          <a:bodyPr lIns="0" tIns="0" rIns="0" bIns="0" rtlCol="0" anchor="t">
            <a:spAutoFit/>
          </a:bodyPr>
          <a:lstStyle/>
          <a:p>
            <a:pPr algn="l">
              <a:lnSpc>
                <a:spcPts val="5600"/>
              </a:lnSpc>
            </a:pPr>
            <a:r>
              <a:rPr lang="en-US" sz="4000" b="1" spc="40">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XAI </a:t>
            </a:r>
            <a:r>
              <a:rPr lang="zh-CN" altLang="en-US" sz="4000" b="1" spc="40">
                <a:solidFill>
                  <a:srgbClr val="000000"/>
                </a:solidFill>
                <a:latin typeface="IBM Plex Sans Condensed" panose="020B0506050203000203"/>
                <a:ea typeface="宋体" panose="02010600030101010101" pitchFamily="2" charset="-122"/>
                <a:cs typeface="IBM Plex Sans Condensed" panose="020B0506050203000203"/>
                <a:sym typeface="IBM Plex Sans Condensed" panose="020B0506050203000203"/>
              </a:rPr>
              <a:t>研究</a:t>
            </a:r>
          </a:p>
        </p:txBody>
      </p:sp>
      <p:sp>
        <p:nvSpPr>
          <p:cNvPr id="4" name="TextBox 4"/>
          <p:cNvSpPr txBox="1"/>
          <p:nvPr/>
        </p:nvSpPr>
        <p:spPr>
          <a:xfrm>
            <a:off x="5567734" y="7687904"/>
            <a:ext cx="1906724" cy="422300"/>
          </a:xfrm>
          <a:prstGeom prst="rect">
            <a:avLst/>
          </a:prstGeom>
        </p:spPr>
        <p:txBody>
          <a:bodyPr lIns="0" tIns="0" rIns="0" bIns="0" rtlCol="0" anchor="t">
            <a:spAutoFit/>
          </a:bodyPr>
          <a:lstStyle/>
          <a:p>
            <a:pPr algn="l">
              <a:lnSpc>
                <a:spcPts val="3360"/>
              </a:lnSpc>
            </a:pPr>
            <a:r>
              <a:rPr lang="en-US" sz="2400">
                <a:solidFill>
                  <a:srgbClr val="000000"/>
                </a:solidFill>
                <a:latin typeface="Arimo" panose="020B0604020202020204"/>
                <a:ea typeface="Arimo" panose="020B0604020202020204"/>
                <a:cs typeface="Arimo" panose="020B0604020202020204"/>
                <a:sym typeface="Arimo" panose="020B0604020202020204"/>
              </a:rPr>
              <a:t>DARPA, 2016</a:t>
            </a:r>
          </a:p>
        </p:txBody>
      </p:sp>
      <p:sp>
        <p:nvSpPr>
          <p:cNvPr id="5" name="TextBox 5"/>
          <p:cNvSpPr txBox="1"/>
          <p:nvPr/>
        </p:nvSpPr>
        <p:spPr>
          <a:xfrm>
            <a:off x="6386036" y="9318727"/>
            <a:ext cx="230476" cy="271396"/>
          </a:xfrm>
          <a:prstGeom prst="rect">
            <a:avLst/>
          </a:prstGeom>
        </p:spPr>
        <p:txBody>
          <a:bodyPr lIns="0" tIns="0" rIns="0" bIns="0" rtlCol="0" anchor="t">
            <a:spAutoFit/>
          </a:bodyPr>
          <a:lstStyle/>
          <a:p>
            <a:pPr algn="l">
              <a:lnSpc>
                <a:spcPts val="2240"/>
              </a:lnSpc>
            </a:pPr>
            <a:r>
              <a:rPr lang="en-US" sz="1600" spc="16">
                <a:solidFill>
                  <a:srgbClr val="000000"/>
                </a:solidFill>
                <a:latin typeface="IBM Plex Sans Condensed" panose="020B0506050203000203"/>
                <a:ea typeface="IBM Plex Sans Condensed" panose="020B0506050203000203"/>
                <a:cs typeface="IBM Plex Sans Condensed" panose="020B0506050203000203"/>
                <a:sym typeface="IBM Plex Sans Condensed" panose="020B0506050203000203"/>
              </a:rPr>
              <a:t>12</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95.2634645669291,&quot;left&quot;:56.33251968503937,&quot;top&quot;:218.38874015748033,&quot;width&quot;:923.75023622047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2546</Words>
  <Application>Microsoft Office PowerPoint</Application>
  <PresentationFormat>自定义</PresentationFormat>
  <Paragraphs>298</Paragraphs>
  <Slides>28</Slides>
  <Notes>5</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Calibri</vt:lpstr>
      <vt:lpstr>IBM Plex Sans 1 Bold</vt:lpstr>
      <vt:lpstr>IBM Plex Sans Condensed</vt:lpstr>
      <vt:lpstr>Arial Bold Italics</vt:lpstr>
      <vt:lpstr>Arimo</vt:lpstr>
      <vt:lpstr>Arial Bold</vt:lpstr>
      <vt:lpstr>Arial</vt:lpstr>
      <vt:lpstr>Times New Roman</vt:lpstr>
      <vt:lpstr>IBM Plex Sans 1</vt:lpstr>
      <vt:lpstr>IBM Plex Sans 1 Italics</vt:lpstr>
      <vt:lpstr>仿宋</vt:lpstr>
      <vt:lpstr>Arab Times</vt:lpstr>
      <vt:lpstr>IBM Plex Sans Condensed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xai_tutorial.pdf</dc:title>
  <dc:creator>lenovo</dc:creator>
  <cp:lastModifiedBy>lenovo</cp:lastModifiedBy>
  <cp:revision>5</cp:revision>
  <dcterms:created xsi:type="dcterms:W3CDTF">2006-08-16T00:00:00Z</dcterms:created>
  <dcterms:modified xsi:type="dcterms:W3CDTF">2025-06-24T04:18:27Z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BEF353210AAA4287804167F846C32AAC_12</vt:lpwstr>
  </property>
  <property fmtid="{D5CDD505-2E9C-101B-9397-08002B2CF9AE}" pid="3" name="KSOProductBuildVer">
    <vt:lpwstr>2052-12.1.0.19302</vt:lpwstr>
  </property>
</Properties>
</file>